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7" r:id="rId3"/>
    <p:sldId id="318" r:id="rId5"/>
    <p:sldId id="319" r:id="rId6"/>
    <p:sldId id="320" r:id="rId7"/>
    <p:sldId id="341" r:id="rId8"/>
    <p:sldId id="337" r:id="rId9"/>
    <p:sldId id="338" r:id="rId10"/>
    <p:sldId id="362" r:id="rId11"/>
    <p:sldId id="322" r:id="rId12"/>
    <p:sldId id="363" r:id="rId13"/>
    <p:sldId id="339" r:id="rId14"/>
    <p:sldId id="364" r:id="rId15"/>
    <p:sldId id="366" r:id="rId16"/>
    <p:sldId id="340" r:id="rId17"/>
    <p:sldId id="365" r:id="rId18"/>
    <p:sldId id="368" r:id="rId19"/>
    <p:sldId id="334" r:id="rId20"/>
    <p:sldId id="369" r:id="rId21"/>
    <p:sldId id="370" r:id="rId22"/>
    <p:sldId id="372" r:id="rId23"/>
    <p:sldId id="335"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gary" initials="w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83"/>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29.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tags" Target="../tags/tag64.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63.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8" Type="http://schemas.openxmlformats.org/officeDocument/2006/relationships/notesSlide" Target="../notesSlides/notesSlide10.xml"/><Relationship Id="rId17" Type="http://schemas.openxmlformats.org/officeDocument/2006/relationships/slideLayout" Target="../slideLayouts/slideLayout7.xml"/><Relationship Id="rId16" Type="http://schemas.openxmlformats.org/officeDocument/2006/relationships/image" Target="../media/image20.png"/><Relationship Id="rId15" Type="http://schemas.openxmlformats.org/officeDocument/2006/relationships/tags" Target="../tags/tag89.xml"/><Relationship Id="rId14" Type="http://schemas.openxmlformats.org/officeDocument/2006/relationships/image" Target="../media/image19.png"/><Relationship Id="rId13" Type="http://schemas.openxmlformats.org/officeDocument/2006/relationships/tags" Target="../tags/tag88.xml"/><Relationship Id="rId12" Type="http://schemas.openxmlformats.org/officeDocument/2006/relationships/image" Target="../media/image18.png"/><Relationship Id="rId11" Type="http://schemas.openxmlformats.org/officeDocument/2006/relationships/tags" Target="../tags/tag87.xml"/><Relationship Id="rId10" Type="http://schemas.openxmlformats.org/officeDocument/2006/relationships/image" Target="../media/image17.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16.jpeg"/><Relationship Id="rId2" Type="http://schemas.openxmlformats.org/officeDocument/2006/relationships/tags" Target="../tags/tag90.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1" Type="http://schemas.openxmlformats.org/officeDocument/2006/relationships/notesSlide" Target="../notesSlides/notesSlide12.xml"/><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3" Type="http://schemas.openxmlformats.org/officeDocument/2006/relationships/notesSlide" Target="../notesSlides/notesSlide13.xml"/><Relationship Id="rId12"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tags" Target="../tags/tag10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image" Target="../media/image16.jpeg"/><Relationship Id="rId2" Type="http://schemas.openxmlformats.org/officeDocument/2006/relationships/tags" Target="../tags/tag108.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image" Target="../media/image24.png"/><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2" Type="http://schemas.openxmlformats.org/officeDocument/2006/relationships/notesSlide" Target="../notesSlides/notesSlide15.xml"/><Relationship Id="rId11" Type="http://schemas.openxmlformats.org/officeDocument/2006/relationships/slideLayout" Target="../slideLayouts/slideLayout7.xml"/><Relationship Id="rId10" Type="http://schemas.openxmlformats.org/officeDocument/2006/relationships/image" Target="../media/image25.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0" Type="http://schemas.openxmlformats.org/officeDocument/2006/relationships/notesSlide" Target="../notesSlides/notesSlide16.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tags" Target="../tags/tag124.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tags" Target="../tags/tag125.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tags" Target="../tags/tag126.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tags" Target="../tags/tag65.xml"/><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tags" Target="../tags/tag12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tags" Target="../tags/tag128.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66.xml"/><Relationship Id="rId2" Type="http://schemas.microsoft.com/office/2007/relationships/hdphoto" Target="../media/image7.wdp"/><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68.xml"/><Relationship Id="rId3" Type="http://schemas.openxmlformats.org/officeDocument/2006/relationships/image" Target="../media/image11.png"/><Relationship Id="rId2" Type="http://schemas.openxmlformats.org/officeDocument/2006/relationships/tags" Target="../tags/tag6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12.png"/><Relationship Id="rId2" Type="http://schemas.openxmlformats.org/officeDocument/2006/relationships/tags" Target="../tags/tag69.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73.xml"/><Relationship Id="rId2" Type="http://schemas.openxmlformats.org/officeDocument/2006/relationships/image" Target="../media/image14.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16.jpeg"/><Relationship Id="rId2" Type="http://schemas.openxmlformats.org/officeDocument/2006/relationships/tags" Target="../tags/tag76.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18861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30810" y="1696720"/>
            <a:ext cx="2145030" cy="231521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1977390" y="5793740"/>
            <a:ext cx="9113520" cy="829945"/>
          </a:xfrm>
          <a:prstGeom prst="rect">
            <a:avLst/>
          </a:prstGeom>
          <a:noFill/>
        </p:spPr>
        <p:txBody>
          <a:bodyPr wrap="square" rtlCol="0">
            <a:spAutoFit/>
          </a:bodyPr>
          <a:p>
            <a:pPr algn="ctr"/>
            <a:r>
              <a:rPr lang="en-US" altLang="zh-CN" sz="2400">
                <a:latin typeface="Times New Roman" panose="02020603050405020304" pitchFamily="18" charset="0"/>
                <a:cs typeface="Times New Roman" panose="02020603050405020304" pitchFamily="18" charset="0"/>
              </a:rPr>
              <a:t>37th Conference on Neural Information Processing Systems</a:t>
            </a:r>
            <a:endParaRPr lang="en-US" altLang="zh-CN" sz="2400">
              <a:latin typeface="Times New Roman" panose="02020603050405020304" pitchFamily="18" charset="0"/>
              <a:cs typeface="Times New Roman" panose="02020603050405020304" pitchFamily="18" charset="0"/>
            </a:endParaRPr>
          </a:p>
          <a:p>
            <a:pPr algn="ctr"/>
            <a:r>
              <a:rPr lang="en-US" altLang="zh-CN" sz="2400">
                <a:latin typeface="Times New Roman" panose="02020603050405020304" pitchFamily="18" charset="0"/>
                <a:cs typeface="Times New Roman" panose="02020603050405020304" pitchFamily="18" charset="0"/>
              </a:rPr>
              <a:t> (NeurIPS 2023)</a:t>
            </a:r>
            <a:endParaRPr lang="en-US" altLang="zh-CN" sz="2400">
              <a:latin typeface="Times New Roman" panose="02020603050405020304" pitchFamily="18" charset="0"/>
              <a:cs typeface="Times New Roman" panose="02020603050405020304" pitchFamily="18" charset="0"/>
            </a:endParaRPr>
          </a:p>
        </p:txBody>
      </p:sp>
      <p:sp>
        <p:nvSpPr>
          <p:cNvPr id="6" name="文本框 5"/>
          <p:cNvSpPr txBox="1"/>
          <p:nvPr>
            <p:custDataLst>
              <p:tags r:id="rId3"/>
            </p:custDataLst>
          </p:nvPr>
        </p:nvSpPr>
        <p:spPr>
          <a:xfrm>
            <a:off x="2120265" y="1885950"/>
            <a:ext cx="10378440" cy="1863090"/>
          </a:xfrm>
          <a:prstGeom prst="rect">
            <a:avLst/>
          </a:prstGeom>
          <a:noFill/>
        </p:spPr>
        <p:txBody>
          <a:bodyPr wrap="square" rtlCol="0">
            <a:spAutoFit/>
          </a:bodyPr>
          <a:p>
            <a:pPr algn="ctr" defTabSz="913765">
              <a:lnSpc>
                <a:spcPct val="120000"/>
              </a:lnSpc>
              <a:defRPr/>
            </a:pP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Enhancing Minority Classes by Mixing: An</a:t>
            </a:r>
            <a:endPar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defTabSz="913765">
              <a:lnSpc>
                <a:spcPct val="120000"/>
              </a:lnSpc>
              <a:defRPr/>
            </a:pP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Adaptative Optimal Transport Approach for</a:t>
            </a:r>
            <a:endPar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defTabSz="913765">
              <a:lnSpc>
                <a:spcPct val="120000"/>
              </a:lnSpc>
              <a:defRPr/>
            </a:pPr>
            <a:r>
              <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rPr>
              <a:t>Long-tailed Classification</a:t>
            </a:r>
            <a:endParaRPr lang="en-US" altLang="zh-CN"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51130" y="1601470"/>
            <a:ext cx="2708910" cy="2505075"/>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2962910" y="3916045"/>
            <a:ext cx="6545580" cy="1783080"/>
          </a:xfrm>
          <a:prstGeom prst="rect">
            <a:avLst/>
          </a:prstGeom>
        </p:spPr>
      </p:pic>
    </p:spTree>
  </p:cSld>
  <p:clrMapOvr>
    <a:masterClrMapping/>
  </p:clrMapOvr>
  <p:transition spd="slow"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2" name="文本框 1"/>
          <p:cNvSpPr txBox="1"/>
          <p:nvPr>
            <p:custDataLst>
              <p:tags r:id="rId2"/>
            </p:custDataLst>
          </p:nvPr>
        </p:nvSpPr>
        <p:spPr>
          <a:xfrm>
            <a:off x="1126490" y="1511935"/>
            <a:ext cx="2305685" cy="625475"/>
          </a:xfrm>
          <a:prstGeom prst="rect">
            <a:avLst/>
          </a:prstGeom>
          <a:noFill/>
        </p:spPr>
        <p:txBody>
          <a:bodyPr wrap="square">
            <a:noAutofit/>
          </a:bodyPr>
          <a:p>
            <a:pPr algn="just">
              <a:lnSpc>
                <a:spcPct val="150000"/>
              </a:lnSpc>
            </a:pPr>
            <a:r>
              <a:rPr lang="en-US" altLang="zh-CN" b="1" kern="100" dirty="0">
                <a:cs typeface="+mn-ea"/>
                <a:sym typeface="+mn-lt"/>
              </a:rPr>
              <a:t>Pback</a:t>
            </a:r>
            <a:r>
              <a:rPr lang="zh-CN" altLang="en-US" b="1" kern="100" dirty="0">
                <a:cs typeface="+mn-ea"/>
                <a:sym typeface="+mn-lt"/>
              </a:rPr>
              <a:t>：</a:t>
            </a:r>
            <a:endParaRPr lang="zh-CN" altLang="en-US" dirty="0">
              <a:cs typeface="+mn-ea"/>
              <a:sym typeface="+mn-lt"/>
            </a:endParaRPr>
          </a:p>
          <a:p>
            <a:pPr marL="342900" indent="-342900">
              <a:lnSpc>
                <a:spcPct val="150000"/>
              </a:lnSpc>
              <a:buFont typeface="Arial" panose="020B0604020202020204" pitchFamily="34" charset="0"/>
              <a:buChar char="•"/>
            </a:pPr>
            <a:endParaRPr lang="zh-CN" altLang="en-US" dirty="0">
              <a:cs typeface="+mn-ea"/>
              <a:sym typeface="+mn-lt"/>
            </a:endParaRPr>
          </a:p>
        </p:txBody>
      </p:sp>
      <p:sp>
        <p:nvSpPr>
          <p:cNvPr id="19" name="文本框 18"/>
          <p:cNvSpPr txBox="1"/>
          <p:nvPr>
            <p:custDataLst>
              <p:tags r:id="rId3"/>
            </p:custDataLst>
          </p:nvPr>
        </p:nvSpPr>
        <p:spPr>
          <a:xfrm>
            <a:off x="1126490" y="3666490"/>
            <a:ext cx="2305685" cy="625475"/>
          </a:xfrm>
          <a:prstGeom prst="rect">
            <a:avLst/>
          </a:prstGeom>
          <a:noFill/>
        </p:spPr>
        <p:txBody>
          <a:bodyPr wrap="square">
            <a:noAutofit/>
          </a:bodyPr>
          <a:p>
            <a:pPr algn="just">
              <a:lnSpc>
                <a:spcPct val="150000"/>
              </a:lnSpc>
            </a:pPr>
            <a:r>
              <a:rPr lang="en-US" altLang="zh-CN" b="1" kern="100" dirty="0">
                <a:cs typeface="+mn-ea"/>
                <a:sym typeface="+mn-lt"/>
              </a:rPr>
              <a:t>Qfore</a:t>
            </a:r>
            <a:r>
              <a:rPr lang="zh-CN" altLang="en-US" b="1" kern="100" dirty="0">
                <a:cs typeface="+mn-ea"/>
                <a:sym typeface="+mn-lt"/>
              </a:rPr>
              <a:t>：</a:t>
            </a:r>
            <a:endParaRPr lang="zh-CN" altLang="en-US" dirty="0">
              <a:cs typeface="+mn-ea"/>
              <a:sym typeface="+mn-lt"/>
            </a:endParaRPr>
          </a:p>
          <a:p>
            <a:pPr marL="342900" indent="-342900">
              <a:lnSpc>
                <a:spcPct val="150000"/>
              </a:lnSpc>
              <a:buFont typeface="Arial" panose="020B0604020202020204" pitchFamily="34" charset="0"/>
              <a:buChar char="•"/>
            </a:pPr>
            <a:endParaRPr lang="zh-CN" altLang="en-US" dirty="0">
              <a:cs typeface="+mn-ea"/>
              <a:sym typeface="+mn-lt"/>
            </a:endParaRPr>
          </a:p>
        </p:txBody>
      </p:sp>
      <p:sp>
        <p:nvSpPr>
          <p:cNvPr id="4" name="文本框 3"/>
          <p:cNvSpPr txBox="1"/>
          <p:nvPr>
            <p:custDataLst>
              <p:tags r:id="rId4"/>
            </p:custDataLst>
          </p:nvPr>
        </p:nvSpPr>
        <p:spPr>
          <a:xfrm>
            <a:off x="851535" y="975360"/>
            <a:ext cx="6205220" cy="398780"/>
          </a:xfrm>
          <a:prstGeom prst="rect">
            <a:avLst/>
          </a:prstGeom>
          <a:noFill/>
        </p:spPr>
        <p:txBody>
          <a:bodyPr wrap="square" rtlCol="0" anchor="t">
            <a:spAutoFit/>
          </a:bodyPr>
          <a:p>
            <a:pPr marL="12700">
              <a:lnSpc>
                <a:spcPct val="100000"/>
              </a:lnSpc>
              <a:spcBef>
                <a:spcPts val="105"/>
              </a:spcBef>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4.1  </a:t>
            </a:r>
            <a:r>
              <a:rPr sz="2000" b="1" dirty="0">
                <a:latin typeface="Times New Roman" panose="02020603050405020304"/>
                <a:cs typeface="Times New Roman" panose="02020603050405020304"/>
                <a:sym typeface="+mn-ea"/>
              </a:rPr>
              <a:t>Distributi</a:t>
            </a:r>
            <a:r>
              <a:rPr sz="2000" b="1" spc="-15" dirty="0">
                <a:latin typeface="Times New Roman" panose="02020603050405020304"/>
                <a:cs typeface="Times New Roman" panose="02020603050405020304"/>
                <a:sym typeface="+mn-ea"/>
              </a:rPr>
              <a:t>o</a:t>
            </a:r>
            <a:r>
              <a:rPr sz="2000" b="1" dirty="0">
                <a:latin typeface="Times New Roman" panose="02020603050405020304"/>
                <a:cs typeface="Times New Roman" panose="02020603050405020304"/>
                <a:sym typeface="+mn-ea"/>
              </a:rPr>
              <a:t>ns</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grpSp>
        <p:nvGrpSpPr>
          <p:cNvPr id="3" name="组合 2"/>
          <p:cNvGrpSpPr/>
          <p:nvPr/>
        </p:nvGrpSpPr>
        <p:grpSpPr>
          <a:xfrm>
            <a:off x="203760" y="159728"/>
            <a:ext cx="725344" cy="619478"/>
            <a:chOff x="178632" y="159728"/>
            <a:chExt cx="725344" cy="619478"/>
          </a:xfrm>
        </p:grpSpPr>
        <p:sp>
          <p:nvSpPr>
            <p:cNvPr id="5" name="椭圆 4"/>
            <p:cNvSpPr/>
            <p:nvPr>
              <p:custDataLst>
                <p:tags r:id="rId5"/>
              </p:custDataLst>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custDataLst>
                <p:tags r:id="rId6"/>
              </p:custDataLst>
            </p:nvPr>
          </p:nvSpPr>
          <p:spPr>
            <a:xfrm>
              <a:off x="230876" y="233483"/>
              <a:ext cx="673100" cy="33718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8" name="椭圆 7"/>
            <p:cNvSpPr/>
            <p:nvPr>
              <p:custDataLst>
                <p:tags r:id="rId7"/>
              </p:custDataLst>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11" name="标题占位符 1"/>
          <p:cNvSpPr txBox="1"/>
          <p:nvPr>
            <p:custDataLst>
              <p:tags r:id="rId8"/>
            </p:custDataLst>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12" name="图片 11"/>
          <p:cNvPicPr>
            <a:picLocks noChangeAspect="1"/>
          </p:cNvPicPr>
          <p:nvPr>
            <p:custDataLst>
              <p:tags r:id="rId9"/>
            </p:custDataLst>
          </p:nvPr>
        </p:nvPicPr>
        <p:blipFill>
          <a:blip r:embed="rId10"/>
          <a:stretch>
            <a:fillRect/>
          </a:stretch>
        </p:blipFill>
        <p:spPr>
          <a:xfrm>
            <a:off x="1196340" y="2578735"/>
            <a:ext cx="3875405" cy="937260"/>
          </a:xfrm>
          <a:prstGeom prst="rect">
            <a:avLst/>
          </a:prstGeom>
        </p:spPr>
      </p:pic>
      <p:sp>
        <p:nvSpPr>
          <p:cNvPr id="13" name="文本框 12"/>
          <p:cNvSpPr txBox="1"/>
          <p:nvPr/>
        </p:nvSpPr>
        <p:spPr>
          <a:xfrm>
            <a:off x="1196340" y="2195830"/>
            <a:ext cx="10666730" cy="368300"/>
          </a:xfrm>
          <a:prstGeom prst="rect">
            <a:avLst/>
          </a:prstGeom>
          <a:noFill/>
        </p:spPr>
        <p:txBody>
          <a:bodyPr wrap="square" rtlCol="0" anchor="t">
            <a:spAutoFit/>
          </a:bodyPr>
          <a:p>
            <a:r>
              <a:rPr lang="zh-CN" altLang="en-US"/>
              <a:t>背景图像的分布作为训练数据集中所有图像的经验分布，这是(离散的)均匀分布：</a:t>
            </a:r>
            <a:endParaRPr lang="zh-CN" altLang="en-US"/>
          </a:p>
        </p:txBody>
      </p:sp>
      <p:sp>
        <p:nvSpPr>
          <p:cNvPr id="15" name="文本框 14"/>
          <p:cNvSpPr txBox="1"/>
          <p:nvPr/>
        </p:nvSpPr>
        <p:spPr>
          <a:xfrm>
            <a:off x="1316990" y="4293870"/>
            <a:ext cx="8672195" cy="645160"/>
          </a:xfrm>
          <a:prstGeom prst="rect">
            <a:avLst/>
          </a:prstGeom>
          <a:noFill/>
        </p:spPr>
        <p:txBody>
          <a:bodyPr wrap="square" rtlCol="0" anchor="t">
            <a:spAutoFit/>
          </a:bodyPr>
          <a:p>
            <a:r>
              <a:rPr lang="zh-CN" altLang="en-US"/>
              <a:t>前景图像上的分布是所有训练图像上的离散分布，对权重进行调整。</a:t>
            </a:r>
            <a:endParaRPr lang="zh-CN" altLang="en-US"/>
          </a:p>
          <a:p>
            <a:endParaRPr lang="zh-CN" altLang="en-US"/>
          </a:p>
        </p:txBody>
      </p:sp>
      <p:pic>
        <p:nvPicPr>
          <p:cNvPr id="16" name="图片 15"/>
          <p:cNvPicPr>
            <a:picLocks noChangeAspect="1"/>
          </p:cNvPicPr>
          <p:nvPr>
            <p:custDataLst>
              <p:tags r:id="rId11"/>
            </p:custDataLst>
          </p:nvPr>
        </p:nvPicPr>
        <p:blipFill>
          <a:blip r:embed="rId12"/>
          <a:stretch>
            <a:fillRect/>
          </a:stretch>
        </p:blipFill>
        <p:spPr>
          <a:xfrm>
            <a:off x="1292225" y="4777740"/>
            <a:ext cx="3683635" cy="748030"/>
          </a:xfrm>
          <a:prstGeom prst="rect">
            <a:avLst/>
          </a:prstGeom>
        </p:spPr>
      </p:pic>
      <p:pic>
        <p:nvPicPr>
          <p:cNvPr id="17" name="图片 16"/>
          <p:cNvPicPr>
            <a:picLocks noChangeAspect="1"/>
          </p:cNvPicPr>
          <p:nvPr>
            <p:custDataLst>
              <p:tags r:id="rId13"/>
            </p:custDataLst>
          </p:nvPr>
        </p:nvPicPr>
        <p:blipFill>
          <a:blip r:embed="rId14"/>
          <a:stretch>
            <a:fillRect/>
          </a:stretch>
        </p:blipFill>
        <p:spPr>
          <a:xfrm>
            <a:off x="5979160" y="4794250"/>
            <a:ext cx="2240280" cy="798195"/>
          </a:xfrm>
          <a:prstGeom prst="rect">
            <a:avLst/>
          </a:prstGeom>
        </p:spPr>
      </p:pic>
      <p:pic>
        <p:nvPicPr>
          <p:cNvPr id="27" name="图片 26"/>
          <p:cNvPicPr>
            <a:picLocks noChangeAspect="1"/>
          </p:cNvPicPr>
          <p:nvPr>
            <p:custDataLst>
              <p:tags r:id="rId15"/>
            </p:custDataLst>
          </p:nvPr>
        </p:nvPicPr>
        <p:blipFill>
          <a:blip r:embed="rId16"/>
          <a:stretch>
            <a:fillRect/>
          </a:stretch>
        </p:blipFill>
        <p:spPr>
          <a:xfrm>
            <a:off x="6096000" y="5842635"/>
            <a:ext cx="2766060" cy="337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p:cNvSpPr txBox="1"/>
          <p:nvPr/>
        </p:nvSpPr>
        <p:spPr>
          <a:xfrm>
            <a:off x="2899410" y="5971540"/>
            <a:ext cx="7593330" cy="368300"/>
          </a:xfrm>
          <a:prstGeom prst="rect">
            <a:avLst/>
          </a:prstGeom>
          <a:noFill/>
        </p:spPr>
        <p:txBody>
          <a:bodyPr wrap="square" rtlCol="0" anchor="t">
            <a:spAutoFit/>
          </a:bodyPr>
          <a:p>
            <a:r>
              <a:rPr lang="zh-CN" altLang="en-US"/>
              <a:t>Figure 2: Adaptive image-mixing method with optimal transport.</a:t>
            </a:r>
            <a:endParaRPr lang="zh-CN" altLang="en-US"/>
          </a:p>
        </p:txBody>
      </p:sp>
      <p:grpSp>
        <p:nvGrpSpPr>
          <p:cNvPr id="2" name="object 5"/>
          <p:cNvGrpSpPr/>
          <p:nvPr/>
        </p:nvGrpSpPr>
        <p:grpSpPr>
          <a:xfrm>
            <a:off x="964945" y="1334960"/>
            <a:ext cx="10526395" cy="4483735"/>
            <a:chOff x="912875" y="1547050"/>
            <a:chExt cx="10526395" cy="4483735"/>
          </a:xfrm>
        </p:grpSpPr>
        <p:pic>
          <p:nvPicPr>
            <p:cNvPr id="4" name="object 6"/>
            <p:cNvPicPr/>
            <p:nvPr>
              <p:custDataLst>
                <p:tags r:id="rId2"/>
              </p:custDataLst>
            </p:nvPr>
          </p:nvPicPr>
          <p:blipFill>
            <a:blip r:embed="rId3" cstate="print"/>
            <a:stretch>
              <a:fillRect/>
            </a:stretch>
          </p:blipFill>
          <p:spPr>
            <a:xfrm>
              <a:off x="912875" y="1783121"/>
              <a:ext cx="10526268" cy="4174194"/>
            </a:xfrm>
            <a:prstGeom prst="rect">
              <a:avLst/>
            </a:prstGeom>
          </p:spPr>
        </p:pic>
        <p:sp>
          <p:nvSpPr>
            <p:cNvPr id="9" name="object 7"/>
            <p:cNvSpPr/>
            <p:nvPr>
              <p:custDataLst>
                <p:tags r:id="rId4"/>
              </p:custDataLst>
            </p:nvPr>
          </p:nvSpPr>
          <p:spPr>
            <a:xfrm>
              <a:off x="4045458" y="1561338"/>
              <a:ext cx="3276600" cy="4455160"/>
            </a:xfrm>
            <a:custGeom>
              <a:avLst/>
              <a:gdLst/>
              <a:ahLst/>
              <a:cxnLst/>
              <a:rect l="l" t="t" r="r" b="b"/>
              <a:pathLst>
                <a:path w="3276600" h="4455160">
                  <a:moveTo>
                    <a:pt x="0" y="546100"/>
                  </a:moveTo>
                  <a:lnTo>
                    <a:pt x="2004" y="498977"/>
                  </a:lnTo>
                  <a:lnTo>
                    <a:pt x="7908" y="452968"/>
                  </a:lnTo>
                  <a:lnTo>
                    <a:pt x="17547" y="408236"/>
                  </a:lnTo>
                  <a:lnTo>
                    <a:pt x="30758" y="364946"/>
                  </a:lnTo>
                  <a:lnTo>
                    <a:pt x="47377" y="323262"/>
                  </a:lnTo>
                  <a:lnTo>
                    <a:pt x="67240" y="283346"/>
                  </a:lnTo>
                  <a:lnTo>
                    <a:pt x="90183" y="245364"/>
                  </a:lnTo>
                  <a:lnTo>
                    <a:pt x="116042" y="209478"/>
                  </a:lnTo>
                  <a:lnTo>
                    <a:pt x="144653" y="175853"/>
                  </a:lnTo>
                  <a:lnTo>
                    <a:pt x="175853" y="144653"/>
                  </a:lnTo>
                  <a:lnTo>
                    <a:pt x="209478" y="116042"/>
                  </a:lnTo>
                  <a:lnTo>
                    <a:pt x="245364" y="90183"/>
                  </a:lnTo>
                  <a:lnTo>
                    <a:pt x="283346" y="67240"/>
                  </a:lnTo>
                  <a:lnTo>
                    <a:pt x="323262" y="47377"/>
                  </a:lnTo>
                  <a:lnTo>
                    <a:pt x="364946" y="30758"/>
                  </a:lnTo>
                  <a:lnTo>
                    <a:pt x="408236" y="17547"/>
                  </a:lnTo>
                  <a:lnTo>
                    <a:pt x="452968" y="7908"/>
                  </a:lnTo>
                  <a:lnTo>
                    <a:pt x="498977" y="2004"/>
                  </a:lnTo>
                  <a:lnTo>
                    <a:pt x="546100" y="0"/>
                  </a:lnTo>
                  <a:lnTo>
                    <a:pt x="2730499" y="0"/>
                  </a:lnTo>
                  <a:lnTo>
                    <a:pt x="2777622" y="2004"/>
                  </a:lnTo>
                  <a:lnTo>
                    <a:pt x="2823631" y="7908"/>
                  </a:lnTo>
                  <a:lnTo>
                    <a:pt x="2868363" y="17547"/>
                  </a:lnTo>
                  <a:lnTo>
                    <a:pt x="2911653" y="30758"/>
                  </a:lnTo>
                  <a:lnTo>
                    <a:pt x="2953337" y="47377"/>
                  </a:lnTo>
                  <a:lnTo>
                    <a:pt x="2993253" y="67240"/>
                  </a:lnTo>
                  <a:lnTo>
                    <a:pt x="3031235" y="90183"/>
                  </a:lnTo>
                  <a:lnTo>
                    <a:pt x="3067121" y="116042"/>
                  </a:lnTo>
                  <a:lnTo>
                    <a:pt x="3100746" y="144653"/>
                  </a:lnTo>
                  <a:lnTo>
                    <a:pt x="3131946" y="175853"/>
                  </a:lnTo>
                  <a:lnTo>
                    <a:pt x="3160557" y="209478"/>
                  </a:lnTo>
                  <a:lnTo>
                    <a:pt x="3186416" y="245364"/>
                  </a:lnTo>
                  <a:lnTo>
                    <a:pt x="3209359" y="283346"/>
                  </a:lnTo>
                  <a:lnTo>
                    <a:pt x="3229222" y="323262"/>
                  </a:lnTo>
                  <a:lnTo>
                    <a:pt x="3245841" y="364946"/>
                  </a:lnTo>
                  <a:lnTo>
                    <a:pt x="3259052" y="408236"/>
                  </a:lnTo>
                  <a:lnTo>
                    <a:pt x="3268691" y="452968"/>
                  </a:lnTo>
                  <a:lnTo>
                    <a:pt x="3274595" y="498977"/>
                  </a:lnTo>
                  <a:lnTo>
                    <a:pt x="3276599" y="546100"/>
                  </a:lnTo>
                  <a:lnTo>
                    <a:pt x="3276599" y="3908552"/>
                  </a:lnTo>
                  <a:lnTo>
                    <a:pt x="3274595" y="3955671"/>
                  </a:lnTo>
                  <a:lnTo>
                    <a:pt x="3268691" y="4001677"/>
                  </a:lnTo>
                  <a:lnTo>
                    <a:pt x="3259052" y="4046406"/>
                  </a:lnTo>
                  <a:lnTo>
                    <a:pt x="3245841" y="4089695"/>
                  </a:lnTo>
                  <a:lnTo>
                    <a:pt x="3229222" y="4131378"/>
                  </a:lnTo>
                  <a:lnTo>
                    <a:pt x="3209359" y="4171294"/>
                  </a:lnTo>
                  <a:lnTo>
                    <a:pt x="3186416" y="4209276"/>
                  </a:lnTo>
                  <a:lnTo>
                    <a:pt x="3160557" y="4245162"/>
                  </a:lnTo>
                  <a:lnTo>
                    <a:pt x="3131946" y="4278788"/>
                  </a:lnTo>
                  <a:lnTo>
                    <a:pt x="3100746" y="4309989"/>
                  </a:lnTo>
                  <a:lnTo>
                    <a:pt x="3067121" y="4338601"/>
                  </a:lnTo>
                  <a:lnTo>
                    <a:pt x="3031235" y="4364462"/>
                  </a:lnTo>
                  <a:lnTo>
                    <a:pt x="2993253" y="4387406"/>
                  </a:lnTo>
                  <a:lnTo>
                    <a:pt x="2953337" y="4407270"/>
                  </a:lnTo>
                  <a:lnTo>
                    <a:pt x="2911653" y="4423890"/>
                  </a:lnTo>
                  <a:lnTo>
                    <a:pt x="2868363" y="4437102"/>
                  </a:lnTo>
                  <a:lnTo>
                    <a:pt x="2823631" y="4446743"/>
                  </a:lnTo>
                  <a:lnTo>
                    <a:pt x="2777622" y="4452647"/>
                  </a:lnTo>
                  <a:lnTo>
                    <a:pt x="2730499" y="4454652"/>
                  </a:lnTo>
                  <a:lnTo>
                    <a:pt x="546100" y="4454652"/>
                  </a:lnTo>
                  <a:lnTo>
                    <a:pt x="498977" y="4452647"/>
                  </a:lnTo>
                  <a:lnTo>
                    <a:pt x="452968" y="4446743"/>
                  </a:lnTo>
                  <a:lnTo>
                    <a:pt x="408236" y="4437102"/>
                  </a:lnTo>
                  <a:lnTo>
                    <a:pt x="364946" y="4423890"/>
                  </a:lnTo>
                  <a:lnTo>
                    <a:pt x="323262" y="4407270"/>
                  </a:lnTo>
                  <a:lnTo>
                    <a:pt x="283346" y="4387406"/>
                  </a:lnTo>
                  <a:lnTo>
                    <a:pt x="245364" y="4364462"/>
                  </a:lnTo>
                  <a:lnTo>
                    <a:pt x="209478" y="4338601"/>
                  </a:lnTo>
                  <a:lnTo>
                    <a:pt x="175853" y="4309989"/>
                  </a:lnTo>
                  <a:lnTo>
                    <a:pt x="144653" y="4278788"/>
                  </a:lnTo>
                  <a:lnTo>
                    <a:pt x="116042" y="4245162"/>
                  </a:lnTo>
                  <a:lnTo>
                    <a:pt x="90183" y="4209276"/>
                  </a:lnTo>
                  <a:lnTo>
                    <a:pt x="67240" y="4171294"/>
                  </a:lnTo>
                  <a:lnTo>
                    <a:pt x="47377" y="4131378"/>
                  </a:lnTo>
                  <a:lnTo>
                    <a:pt x="30758" y="4089695"/>
                  </a:lnTo>
                  <a:lnTo>
                    <a:pt x="17547" y="4046406"/>
                  </a:lnTo>
                  <a:lnTo>
                    <a:pt x="7908" y="4001677"/>
                  </a:lnTo>
                  <a:lnTo>
                    <a:pt x="2004" y="3955671"/>
                  </a:lnTo>
                  <a:lnTo>
                    <a:pt x="0" y="3908552"/>
                  </a:lnTo>
                  <a:lnTo>
                    <a:pt x="0" y="546100"/>
                  </a:lnTo>
                  <a:close/>
                </a:path>
              </a:pathLst>
            </a:custGeom>
            <a:ln w="28575">
              <a:solidFill>
                <a:srgbClr val="FF0000"/>
              </a:solidFill>
            </a:ln>
          </p:spPr>
          <p:txBody>
            <a:bodyPr wrap="square" lIns="0" tIns="0" rIns="0" bIns="0" rtlCol="0"/>
            <a:p/>
          </p:txBody>
        </p:sp>
      </p:grpSp>
      <p:sp>
        <p:nvSpPr>
          <p:cNvPr id="10" name="object 8"/>
          <p:cNvSpPr txBox="1"/>
          <p:nvPr>
            <p:custDataLst>
              <p:tags r:id="rId5"/>
            </p:custDataLst>
          </p:nvPr>
        </p:nvSpPr>
        <p:spPr>
          <a:xfrm>
            <a:off x="4693793" y="950722"/>
            <a:ext cx="2083435" cy="330835"/>
          </a:xfrm>
          <a:prstGeom prst="rect">
            <a:avLst/>
          </a:prstGeom>
        </p:spPr>
        <p:txBody>
          <a:bodyPr vert="horz" wrap="square" lIns="0" tIns="13335" rIns="0" bIns="0" rtlCol="0">
            <a:spAutoFit/>
          </a:bodyPr>
          <a:p>
            <a:pPr marL="12700">
              <a:lnSpc>
                <a:spcPct val="100000"/>
              </a:lnSpc>
              <a:spcBef>
                <a:spcPts val="105"/>
              </a:spcBef>
            </a:pPr>
            <a:r>
              <a:rPr sz="2000" b="1" dirty="0">
                <a:latin typeface="Times New Roman" panose="02020603050405020304"/>
                <a:cs typeface="Times New Roman" panose="02020603050405020304"/>
              </a:rPr>
              <a:t>Op</a:t>
            </a:r>
            <a:r>
              <a:rPr sz="2000" b="1" spc="5" dirty="0">
                <a:latin typeface="Times New Roman" panose="02020603050405020304"/>
                <a:cs typeface="Times New Roman" panose="02020603050405020304"/>
              </a:rPr>
              <a:t>t</a:t>
            </a:r>
            <a:r>
              <a:rPr sz="2000" b="1" dirty="0">
                <a:latin typeface="Times New Roman" panose="02020603050405020304"/>
                <a:cs typeface="Times New Roman" panose="02020603050405020304"/>
              </a:rPr>
              <a:t>i</a:t>
            </a:r>
            <a:r>
              <a:rPr sz="2000" b="1" spc="-10" dirty="0">
                <a:latin typeface="Times New Roman" panose="02020603050405020304"/>
                <a:cs typeface="Times New Roman" panose="02020603050405020304"/>
              </a:rPr>
              <a:t>m</a:t>
            </a:r>
            <a:r>
              <a:rPr sz="2000" b="1" dirty="0">
                <a:latin typeface="Times New Roman" panose="02020603050405020304"/>
                <a:cs typeface="Times New Roman" panose="02020603050405020304"/>
              </a:rPr>
              <a:t>al</a:t>
            </a:r>
            <a:r>
              <a:rPr sz="2000" b="1" spc="-80" dirty="0">
                <a:latin typeface="Times New Roman" panose="02020603050405020304"/>
                <a:cs typeface="Times New Roman" panose="02020603050405020304"/>
              </a:rPr>
              <a:t> </a:t>
            </a:r>
            <a:r>
              <a:rPr sz="2000" b="1" spc="-150" dirty="0">
                <a:latin typeface="Times New Roman" panose="02020603050405020304"/>
                <a:cs typeface="Times New Roman" panose="02020603050405020304"/>
              </a:rPr>
              <a:t>T</a:t>
            </a:r>
            <a:r>
              <a:rPr sz="2000" b="1" dirty="0">
                <a:latin typeface="Times New Roman" panose="02020603050405020304"/>
                <a:cs typeface="Times New Roman" panose="02020603050405020304"/>
              </a:rPr>
              <a:t>ransp</a:t>
            </a:r>
            <a:r>
              <a:rPr sz="2000" b="1" spc="5" dirty="0">
                <a:latin typeface="Times New Roman" panose="02020603050405020304"/>
                <a:cs typeface="Times New Roman" panose="02020603050405020304"/>
              </a:rPr>
              <a:t>o</a:t>
            </a:r>
            <a:r>
              <a:rPr sz="2000" b="1" dirty="0">
                <a:latin typeface="Times New Roman" panose="02020603050405020304"/>
                <a:cs typeface="Times New Roman" panose="02020603050405020304"/>
              </a:rPr>
              <a:t>rt</a:t>
            </a:r>
            <a:endParaRPr sz="2000">
              <a:latin typeface="Times New Roman" panose="02020603050405020304"/>
              <a:cs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2" name="文本框 1"/>
          <p:cNvSpPr txBox="1"/>
          <p:nvPr>
            <p:custDataLst>
              <p:tags r:id="rId2"/>
            </p:custDataLst>
          </p:nvPr>
        </p:nvSpPr>
        <p:spPr>
          <a:xfrm>
            <a:off x="1126490" y="1511935"/>
            <a:ext cx="2305685" cy="625475"/>
          </a:xfrm>
          <a:prstGeom prst="rect">
            <a:avLst/>
          </a:prstGeom>
          <a:noFill/>
        </p:spPr>
        <p:txBody>
          <a:bodyPr wrap="square">
            <a:noAutofit/>
          </a:bodyPr>
          <a:p>
            <a:pPr algn="just">
              <a:lnSpc>
                <a:spcPct val="150000"/>
              </a:lnSpc>
            </a:pPr>
            <a:r>
              <a:rPr lang="zh-CN" altLang="en-US" kern="100" dirty="0">
                <a:cs typeface="+mn-ea"/>
                <a:sym typeface="+mn-lt"/>
              </a:rPr>
              <a:t>语义相似性：</a:t>
            </a:r>
            <a:endParaRPr lang="zh-CN" altLang="en-US" dirty="0">
              <a:cs typeface="+mn-ea"/>
              <a:sym typeface="+mn-lt"/>
            </a:endParaRPr>
          </a:p>
          <a:p>
            <a:pPr marL="342900" indent="-342900">
              <a:lnSpc>
                <a:spcPct val="150000"/>
              </a:lnSpc>
              <a:buFont typeface="Arial" panose="020B0604020202020204" pitchFamily="34" charset="0"/>
              <a:buChar char="•"/>
            </a:pPr>
            <a:endParaRPr lang="zh-CN" altLang="en-US" dirty="0">
              <a:cs typeface="+mn-ea"/>
              <a:sym typeface="+mn-lt"/>
            </a:endParaRPr>
          </a:p>
        </p:txBody>
      </p:sp>
      <p:sp>
        <p:nvSpPr>
          <p:cNvPr id="4" name="文本框 3"/>
          <p:cNvSpPr txBox="1"/>
          <p:nvPr>
            <p:custDataLst>
              <p:tags r:id="rId3"/>
            </p:custDataLst>
          </p:nvPr>
        </p:nvSpPr>
        <p:spPr>
          <a:xfrm>
            <a:off x="851535" y="975360"/>
            <a:ext cx="6205220" cy="398780"/>
          </a:xfrm>
          <a:prstGeom prst="rect">
            <a:avLst/>
          </a:prstGeom>
          <a:noFill/>
        </p:spPr>
        <p:txBody>
          <a:bodyPr wrap="square" rtlCol="0" anchor="t">
            <a:spAutoFit/>
          </a:bodyPr>
          <a:p>
            <a:pPr marL="12700">
              <a:lnSpc>
                <a:spcPct val="100000"/>
              </a:lnSpc>
              <a:spcBef>
                <a:spcPts val="105"/>
              </a:spcBef>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4.2  </a:t>
            </a:r>
            <a:r>
              <a:rPr sz="2000" b="1" dirty="0">
                <a:latin typeface="Times New Roman" panose="02020603050405020304"/>
                <a:cs typeface="Times New Roman" panose="02020603050405020304"/>
                <a:sym typeface="+mn-ea"/>
              </a:rPr>
              <a:t>Op</a:t>
            </a:r>
            <a:r>
              <a:rPr sz="2000" b="1" spc="5" dirty="0">
                <a:latin typeface="Times New Roman" panose="02020603050405020304"/>
                <a:cs typeface="Times New Roman" panose="02020603050405020304"/>
                <a:sym typeface="+mn-ea"/>
              </a:rPr>
              <a:t>t</a:t>
            </a:r>
            <a:r>
              <a:rPr sz="2000" b="1" dirty="0">
                <a:latin typeface="Times New Roman" panose="02020603050405020304"/>
                <a:cs typeface="Times New Roman" panose="02020603050405020304"/>
                <a:sym typeface="+mn-ea"/>
              </a:rPr>
              <a:t>i</a:t>
            </a:r>
            <a:r>
              <a:rPr sz="2000" b="1" spc="-10" dirty="0">
                <a:latin typeface="Times New Roman" panose="02020603050405020304"/>
                <a:cs typeface="Times New Roman" panose="02020603050405020304"/>
                <a:sym typeface="+mn-ea"/>
              </a:rPr>
              <a:t>m</a:t>
            </a:r>
            <a:r>
              <a:rPr sz="2000" b="1" dirty="0">
                <a:latin typeface="Times New Roman" panose="02020603050405020304"/>
                <a:cs typeface="Times New Roman" panose="02020603050405020304"/>
                <a:sym typeface="+mn-ea"/>
              </a:rPr>
              <a:t>al</a:t>
            </a:r>
            <a:r>
              <a:rPr sz="2000" b="1" spc="-80" dirty="0">
                <a:latin typeface="Times New Roman" panose="02020603050405020304"/>
                <a:cs typeface="Times New Roman" panose="02020603050405020304"/>
                <a:sym typeface="+mn-ea"/>
              </a:rPr>
              <a:t> </a:t>
            </a:r>
            <a:r>
              <a:rPr sz="2000" b="1" spc="-150" dirty="0">
                <a:latin typeface="Times New Roman" panose="02020603050405020304"/>
                <a:cs typeface="Times New Roman" panose="02020603050405020304"/>
                <a:sym typeface="+mn-ea"/>
              </a:rPr>
              <a:t>T</a:t>
            </a:r>
            <a:r>
              <a:rPr sz="2000" b="1" dirty="0">
                <a:latin typeface="Times New Roman" panose="02020603050405020304"/>
                <a:cs typeface="Times New Roman" panose="02020603050405020304"/>
                <a:sym typeface="+mn-ea"/>
              </a:rPr>
              <a:t>ransp</a:t>
            </a:r>
            <a:r>
              <a:rPr sz="2000" b="1" spc="5" dirty="0">
                <a:latin typeface="Times New Roman" panose="02020603050405020304"/>
                <a:cs typeface="Times New Roman" panose="02020603050405020304"/>
                <a:sym typeface="+mn-ea"/>
              </a:rPr>
              <a:t>o</a:t>
            </a:r>
            <a:r>
              <a:rPr sz="2000" b="1" dirty="0">
                <a:latin typeface="Times New Roman" panose="02020603050405020304"/>
                <a:cs typeface="Times New Roman" panose="02020603050405020304"/>
                <a:sym typeface="+mn-ea"/>
              </a:rPr>
              <a:t>rt</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grpSp>
        <p:nvGrpSpPr>
          <p:cNvPr id="3" name="组合 2"/>
          <p:cNvGrpSpPr/>
          <p:nvPr/>
        </p:nvGrpSpPr>
        <p:grpSpPr>
          <a:xfrm>
            <a:off x="203760" y="159728"/>
            <a:ext cx="725344" cy="619478"/>
            <a:chOff x="178632" y="159728"/>
            <a:chExt cx="725344" cy="619478"/>
          </a:xfrm>
        </p:grpSpPr>
        <p:sp>
          <p:nvSpPr>
            <p:cNvPr id="5" name="椭圆 4"/>
            <p:cNvSpPr/>
            <p:nvPr>
              <p:custDataLst>
                <p:tags r:id="rId4"/>
              </p:custDataLst>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custDataLst>
                <p:tags r:id="rId5"/>
              </p:custDataLst>
            </p:nvPr>
          </p:nvSpPr>
          <p:spPr>
            <a:xfrm>
              <a:off x="230876" y="233483"/>
              <a:ext cx="673100" cy="33718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8" name="椭圆 7"/>
            <p:cNvSpPr/>
            <p:nvPr>
              <p:custDataLst>
                <p:tags r:id="rId6"/>
              </p:custDataLst>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11" name="标题占位符 1"/>
          <p:cNvSpPr txBox="1"/>
          <p:nvPr>
            <p:custDataLst>
              <p:tags r:id="rId7"/>
            </p:custDataLst>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13" name="文本框 12"/>
          <p:cNvSpPr txBox="1"/>
          <p:nvPr/>
        </p:nvSpPr>
        <p:spPr>
          <a:xfrm>
            <a:off x="1525270" y="2137410"/>
            <a:ext cx="10666730" cy="645160"/>
          </a:xfrm>
          <a:prstGeom prst="rect">
            <a:avLst/>
          </a:prstGeom>
          <a:noFill/>
        </p:spPr>
        <p:txBody>
          <a:bodyPr wrap="square" rtlCol="0" anchor="t">
            <a:spAutoFit/>
          </a:bodyPr>
          <a:p>
            <a:r>
              <a:rPr lang="zh-CN" altLang="en-US"/>
              <a:t>把背景和前景图像之间的语义相似性描述为一个熵OT的优化问题：</a:t>
            </a:r>
            <a:endParaRPr lang="zh-CN" altLang="en-US"/>
          </a:p>
          <a:p>
            <a:endParaRPr lang="zh-CN" altLang="en-US"/>
          </a:p>
        </p:txBody>
      </p:sp>
      <p:pic>
        <p:nvPicPr>
          <p:cNvPr id="6" name="图片 5"/>
          <p:cNvPicPr>
            <a:picLocks noChangeAspect="1"/>
          </p:cNvPicPr>
          <p:nvPr>
            <p:custDataLst>
              <p:tags r:id="rId8"/>
            </p:custDataLst>
          </p:nvPr>
        </p:nvPicPr>
        <p:blipFill>
          <a:blip r:embed="rId9"/>
          <a:stretch>
            <a:fillRect/>
          </a:stretch>
        </p:blipFill>
        <p:spPr>
          <a:xfrm>
            <a:off x="1571625" y="2728595"/>
            <a:ext cx="8934450" cy="762000"/>
          </a:xfrm>
          <a:prstGeom prst="rect">
            <a:avLst/>
          </a:prstGeom>
        </p:spPr>
      </p:pic>
      <p:sp>
        <p:nvSpPr>
          <p:cNvPr id="7" name="文本框 6"/>
          <p:cNvSpPr txBox="1"/>
          <p:nvPr/>
        </p:nvSpPr>
        <p:spPr>
          <a:xfrm>
            <a:off x="1647825" y="3928110"/>
            <a:ext cx="8858250" cy="755650"/>
          </a:xfrm>
          <a:prstGeom prst="rect">
            <a:avLst/>
          </a:prstGeom>
          <a:noFill/>
        </p:spPr>
        <p:txBody>
          <a:bodyPr wrap="square" rtlCol="0" anchor="t">
            <a:spAutoFit/>
          </a:bodyPr>
          <a:p>
            <a:pPr>
              <a:lnSpc>
                <a:spcPct val="120000"/>
              </a:lnSpc>
            </a:pPr>
            <a:r>
              <a:rPr lang="zh-CN" altLang="en-US">
                <a:sym typeface="+mn-ea"/>
              </a:rPr>
              <a:t>Tij</a:t>
            </a:r>
            <a:r>
              <a:rPr lang="en-US" altLang="zh-CN">
                <a:sym typeface="+mn-ea"/>
              </a:rPr>
              <a:t> </a:t>
            </a:r>
            <a:r>
              <a:rPr lang="zh-CN" altLang="en-US"/>
              <a:t>作为上界正度量，指示第</a:t>
            </a:r>
            <a:r>
              <a:rPr lang="en-US" altLang="zh-CN"/>
              <a:t> </a:t>
            </a:r>
            <a:r>
              <a:rPr lang="zh-CN" altLang="en-US"/>
              <a:t>i</a:t>
            </a:r>
            <a:r>
              <a:rPr lang="en-US" altLang="zh-CN"/>
              <a:t> </a:t>
            </a:r>
            <a:r>
              <a:rPr lang="zh-CN" altLang="en-US"/>
              <a:t>个背景图像和第</a:t>
            </a:r>
            <a:r>
              <a:rPr lang="en-US" altLang="zh-CN"/>
              <a:t> </a:t>
            </a:r>
            <a:r>
              <a:rPr lang="zh-CN" altLang="en-US"/>
              <a:t>j</a:t>
            </a:r>
            <a:r>
              <a:rPr lang="en-US" altLang="zh-CN"/>
              <a:t> </a:t>
            </a:r>
            <a:r>
              <a:rPr lang="zh-CN" altLang="en-US"/>
              <a:t>个前景图像之间的传输概率，</a:t>
            </a:r>
            <a:endParaRPr lang="zh-CN" altLang="en-US"/>
          </a:p>
          <a:p>
            <a:pPr>
              <a:lnSpc>
                <a:spcPct val="120000"/>
              </a:lnSpc>
            </a:pPr>
            <a:r>
              <a:rPr lang="zh-CN" altLang="en-US"/>
              <a:t>其可以自然地用于在执行图像混合时测量每个背景图像对于前景图像的重要性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2" name="文本框 1"/>
          <p:cNvSpPr txBox="1"/>
          <p:nvPr>
            <p:custDataLst>
              <p:tags r:id="rId2"/>
            </p:custDataLst>
          </p:nvPr>
        </p:nvSpPr>
        <p:spPr>
          <a:xfrm>
            <a:off x="1126490" y="1511935"/>
            <a:ext cx="2305685" cy="625475"/>
          </a:xfrm>
          <a:prstGeom prst="rect">
            <a:avLst/>
          </a:prstGeom>
          <a:noFill/>
        </p:spPr>
        <p:txBody>
          <a:bodyPr wrap="square">
            <a:noAutofit/>
          </a:bodyPr>
          <a:p>
            <a:pPr algn="just">
              <a:lnSpc>
                <a:spcPct val="150000"/>
              </a:lnSpc>
            </a:pPr>
            <a:r>
              <a:rPr lang="zh-CN" altLang="en-US" kern="100" dirty="0">
                <a:cs typeface="+mn-ea"/>
                <a:sym typeface="+mn-lt"/>
              </a:rPr>
              <a:t>Cost Function：</a:t>
            </a:r>
            <a:endParaRPr lang="zh-CN" altLang="en-US" dirty="0">
              <a:cs typeface="+mn-ea"/>
              <a:sym typeface="+mn-lt"/>
            </a:endParaRPr>
          </a:p>
          <a:p>
            <a:pPr marL="342900" indent="-342900">
              <a:lnSpc>
                <a:spcPct val="150000"/>
              </a:lnSpc>
              <a:buFont typeface="Arial" panose="020B0604020202020204" pitchFamily="34" charset="0"/>
              <a:buChar char="•"/>
            </a:pPr>
            <a:endParaRPr lang="zh-CN" altLang="en-US" dirty="0">
              <a:cs typeface="+mn-ea"/>
              <a:sym typeface="+mn-lt"/>
            </a:endParaRPr>
          </a:p>
        </p:txBody>
      </p:sp>
      <p:sp>
        <p:nvSpPr>
          <p:cNvPr id="4" name="文本框 3"/>
          <p:cNvSpPr txBox="1"/>
          <p:nvPr>
            <p:custDataLst>
              <p:tags r:id="rId3"/>
            </p:custDataLst>
          </p:nvPr>
        </p:nvSpPr>
        <p:spPr>
          <a:xfrm>
            <a:off x="851535" y="975360"/>
            <a:ext cx="6205220" cy="398780"/>
          </a:xfrm>
          <a:prstGeom prst="rect">
            <a:avLst/>
          </a:prstGeom>
          <a:noFill/>
        </p:spPr>
        <p:txBody>
          <a:bodyPr wrap="square" rtlCol="0" anchor="t">
            <a:spAutoFit/>
          </a:bodyPr>
          <a:p>
            <a:pPr marL="12700">
              <a:lnSpc>
                <a:spcPct val="100000"/>
              </a:lnSpc>
              <a:spcBef>
                <a:spcPts val="105"/>
              </a:spcBef>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4.2  </a:t>
            </a:r>
            <a:r>
              <a:rPr sz="2000" b="1" dirty="0">
                <a:latin typeface="Times New Roman" panose="02020603050405020304"/>
                <a:cs typeface="Times New Roman" panose="02020603050405020304"/>
                <a:sym typeface="+mn-ea"/>
              </a:rPr>
              <a:t>Op</a:t>
            </a:r>
            <a:r>
              <a:rPr sz="2000" b="1" spc="5" dirty="0">
                <a:latin typeface="Times New Roman" panose="02020603050405020304"/>
                <a:cs typeface="Times New Roman" panose="02020603050405020304"/>
                <a:sym typeface="+mn-ea"/>
              </a:rPr>
              <a:t>t</a:t>
            </a:r>
            <a:r>
              <a:rPr sz="2000" b="1" dirty="0">
                <a:latin typeface="Times New Roman" panose="02020603050405020304"/>
                <a:cs typeface="Times New Roman" panose="02020603050405020304"/>
                <a:sym typeface="+mn-ea"/>
              </a:rPr>
              <a:t>i</a:t>
            </a:r>
            <a:r>
              <a:rPr sz="2000" b="1" spc="-10" dirty="0">
                <a:latin typeface="Times New Roman" panose="02020603050405020304"/>
                <a:cs typeface="Times New Roman" panose="02020603050405020304"/>
                <a:sym typeface="+mn-ea"/>
              </a:rPr>
              <a:t>m</a:t>
            </a:r>
            <a:r>
              <a:rPr sz="2000" b="1" dirty="0">
                <a:latin typeface="Times New Roman" panose="02020603050405020304"/>
                <a:cs typeface="Times New Roman" panose="02020603050405020304"/>
                <a:sym typeface="+mn-ea"/>
              </a:rPr>
              <a:t>al</a:t>
            </a:r>
            <a:r>
              <a:rPr sz="2000" b="1" spc="-80" dirty="0">
                <a:latin typeface="Times New Roman" panose="02020603050405020304"/>
                <a:cs typeface="Times New Roman" panose="02020603050405020304"/>
                <a:sym typeface="+mn-ea"/>
              </a:rPr>
              <a:t> </a:t>
            </a:r>
            <a:r>
              <a:rPr sz="2000" b="1" spc="-150" dirty="0">
                <a:latin typeface="Times New Roman" panose="02020603050405020304"/>
                <a:cs typeface="Times New Roman" panose="02020603050405020304"/>
                <a:sym typeface="+mn-ea"/>
              </a:rPr>
              <a:t>T</a:t>
            </a:r>
            <a:r>
              <a:rPr sz="2000" b="1" dirty="0">
                <a:latin typeface="Times New Roman" panose="02020603050405020304"/>
                <a:cs typeface="Times New Roman" panose="02020603050405020304"/>
                <a:sym typeface="+mn-ea"/>
              </a:rPr>
              <a:t>ransp</a:t>
            </a:r>
            <a:r>
              <a:rPr sz="2000" b="1" spc="5" dirty="0">
                <a:latin typeface="Times New Roman" panose="02020603050405020304"/>
                <a:cs typeface="Times New Roman" panose="02020603050405020304"/>
                <a:sym typeface="+mn-ea"/>
              </a:rPr>
              <a:t>o</a:t>
            </a:r>
            <a:r>
              <a:rPr sz="2000" b="1" dirty="0">
                <a:latin typeface="Times New Roman" panose="02020603050405020304"/>
                <a:cs typeface="Times New Roman" panose="02020603050405020304"/>
                <a:sym typeface="+mn-ea"/>
              </a:rPr>
              <a:t>rt</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grpSp>
        <p:nvGrpSpPr>
          <p:cNvPr id="3" name="组合 2"/>
          <p:cNvGrpSpPr/>
          <p:nvPr/>
        </p:nvGrpSpPr>
        <p:grpSpPr>
          <a:xfrm>
            <a:off x="203760" y="159728"/>
            <a:ext cx="725344" cy="619478"/>
            <a:chOff x="178632" y="159728"/>
            <a:chExt cx="725344" cy="619478"/>
          </a:xfrm>
        </p:grpSpPr>
        <p:sp>
          <p:nvSpPr>
            <p:cNvPr id="5" name="椭圆 4"/>
            <p:cNvSpPr/>
            <p:nvPr>
              <p:custDataLst>
                <p:tags r:id="rId4"/>
              </p:custDataLst>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custDataLst>
                <p:tags r:id="rId5"/>
              </p:custDataLst>
            </p:nvPr>
          </p:nvSpPr>
          <p:spPr>
            <a:xfrm>
              <a:off x="230876" y="233483"/>
              <a:ext cx="673100" cy="33718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8" name="椭圆 7"/>
            <p:cNvSpPr/>
            <p:nvPr>
              <p:custDataLst>
                <p:tags r:id="rId6"/>
              </p:custDataLst>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11" name="标题占位符 1"/>
          <p:cNvSpPr txBox="1"/>
          <p:nvPr>
            <p:custDataLst>
              <p:tags r:id="rId7"/>
            </p:custDataLst>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9" name="文本框 8"/>
          <p:cNvSpPr txBox="1"/>
          <p:nvPr/>
        </p:nvSpPr>
        <p:spPr>
          <a:xfrm>
            <a:off x="1612265" y="2137410"/>
            <a:ext cx="7525385" cy="368300"/>
          </a:xfrm>
          <a:prstGeom prst="rect">
            <a:avLst/>
          </a:prstGeom>
          <a:noFill/>
        </p:spPr>
        <p:txBody>
          <a:bodyPr wrap="square" rtlCol="0" anchor="t">
            <a:spAutoFit/>
          </a:bodyPr>
          <a:p>
            <a:r>
              <a:rPr lang="zh-CN" altLang="en-US"/>
              <a:t>Cij</a:t>
            </a:r>
            <a:r>
              <a:rPr lang="en-US" altLang="zh-CN"/>
              <a:t> </a:t>
            </a:r>
            <a:r>
              <a:rPr lang="zh-CN" altLang="en-US"/>
              <a:t>度量</a:t>
            </a:r>
            <a:r>
              <a:rPr lang="en-US" altLang="zh-CN"/>
              <a:t> </a:t>
            </a:r>
            <a:r>
              <a:rPr lang="zh-CN" altLang="en-US"/>
              <a:t>Pback</a:t>
            </a:r>
            <a:r>
              <a:rPr lang="en-US" altLang="zh-CN"/>
              <a:t> </a:t>
            </a:r>
            <a:r>
              <a:rPr lang="zh-CN" altLang="en-US"/>
              <a:t>中的(xi，yi)和</a:t>
            </a:r>
            <a:r>
              <a:rPr lang="en-US" altLang="zh-CN"/>
              <a:t> </a:t>
            </a:r>
            <a:r>
              <a:rPr lang="zh-CN" altLang="en-US"/>
              <a:t>Qprere</a:t>
            </a:r>
            <a:r>
              <a:rPr lang="en-US" altLang="zh-CN"/>
              <a:t> </a:t>
            </a:r>
            <a:r>
              <a:rPr lang="zh-CN" altLang="en-US"/>
              <a:t>中的</a:t>
            </a:r>
            <a:r>
              <a:rPr lang="en-US" altLang="zh-CN"/>
              <a:t> </a:t>
            </a:r>
            <a:r>
              <a:rPr lang="zh-CN" altLang="en-US"/>
              <a:t>(xj，yj)</a:t>
            </a:r>
            <a:r>
              <a:rPr lang="en-US" altLang="zh-CN"/>
              <a:t> </a:t>
            </a:r>
            <a:r>
              <a:rPr lang="zh-CN" altLang="en-US"/>
              <a:t>之间的距离。</a:t>
            </a:r>
            <a:endParaRPr lang="zh-CN" altLang="en-US"/>
          </a:p>
        </p:txBody>
      </p:sp>
      <p:pic>
        <p:nvPicPr>
          <p:cNvPr id="10" name="图片 9"/>
          <p:cNvPicPr>
            <a:picLocks noChangeAspect="1"/>
          </p:cNvPicPr>
          <p:nvPr>
            <p:custDataLst>
              <p:tags r:id="rId8"/>
            </p:custDataLst>
          </p:nvPr>
        </p:nvPicPr>
        <p:blipFill>
          <a:blip r:embed="rId9"/>
          <a:stretch>
            <a:fillRect/>
          </a:stretch>
        </p:blipFill>
        <p:spPr>
          <a:xfrm>
            <a:off x="1612265" y="2574925"/>
            <a:ext cx="9262745" cy="3230245"/>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1757680" y="5874385"/>
            <a:ext cx="4942205" cy="521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 name="文本框 2"/>
          <p:cNvSpPr txBox="1"/>
          <p:nvPr/>
        </p:nvSpPr>
        <p:spPr>
          <a:xfrm>
            <a:off x="2899410" y="5971540"/>
            <a:ext cx="7593330" cy="368300"/>
          </a:xfrm>
          <a:prstGeom prst="rect">
            <a:avLst/>
          </a:prstGeom>
          <a:noFill/>
        </p:spPr>
        <p:txBody>
          <a:bodyPr wrap="square" rtlCol="0" anchor="t">
            <a:spAutoFit/>
          </a:bodyPr>
          <a:p>
            <a:r>
              <a:rPr lang="zh-CN" altLang="en-US"/>
              <a:t>Figure 2: Adaptive image-mixing method with optimal transport.</a:t>
            </a:r>
            <a:endParaRPr lang="zh-CN" altLang="en-US"/>
          </a:p>
        </p:txBody>
      </p:sp>
      <p:grpSp>
        <p:nvGrpSpPr>
          <p:cNvPr id="2" name="object 5"/>
          <p:cNvGrpSpPr/>
          <p:nvPr/>
        </p:nvGrpSpPr>
        <p:grpSpPr>
          <a:xfrm>
            <a:off x="992250" y="1534350"/>
            <a:ext cx="10720070" cy="4359910"/>
            <a:chOff x="912875" y="1768030"/>
            <a:chExt cx="10720070" cy="4359910"/>
          </a:xfrm>
        </p:grpSpPr>
        <p:pic>
          <p:nvPicPr>
            <p:cNvPr id="4" name="object 6"/>
            <p:cNvPicPr/>
            <p:nvPr>
              <p:custDataLst>
                <p:tags r:id="rId2"/>
              </p:custDataLst>
            </p:nvPr>
          </p:nvPicPr>
          <p:blipFill>
            <a:blip r:embed="rId3" cstate="print"/>
            <a:stretch>
              <a:fillRect/>
            </a:stretch>
          </p:blipFill>
          <p:spPr>
            <a:xfrm>
              <a:off x="912875" y="1783120"/>
              <a:ext cx="10526268" cy="4174194"/>
            </a:xfrm>
            <a:prstGeom prst="rect">
              <a:avLst/>
            </a:prstGeom>
          </p:spPr>
        </p:pic>
        <p:sp>
          <p:nvSpPr>
            <p:cNvPr id="9" name="object 7"/>
            <p:cNvSpPr/>
            <p:nvPr>
              <p:custDataLst>
                <p:tags r:id="rId4"/>
              </p:custDataLst>
            </p:nvPr>
          </p:nvSpPr>
          <p:spPr>
            <a:xfrm>
              <a:off x="7137654" y="1782317"/>
              <a:ext cx="4480560" cy="4331335"/>
            </a:xfrm>
            <a:custGeom>
              <a:avLst/>
              <a:gdLst/>
              <a:ahLst/>
              <a:cxnLst/>
              <a:rect l="l" t="t" r="r" b="b"/>
              <a:pathLst>
                <a:path w="4480559" h="4331335">
                  <a:moveTo>
                    <a:pt x="0" y="721868"/>
                  </a:moveTo>
                  <a:lnTo>
                    <a:pt x="1535" y="674407"/>
                  </a:lnTo>
                  <a:lnTo>
                    <a:pt x="6078" y="627766"/>
                  </a:lnTo>
                  <a:lnTo>
                    <a:pt x="13534" y="582040"/>
                  </a:lnTo>
                  <a:lnTo>
                    <a:pt x="23808" y="537323"/>
                  </a:lnTo>
                  <a:lnTo>
                    <a:pt x="36803" y="493710"/>
                  </a:lnTo>
                  <a:lnTo>
                    <a:pt x="52426" y="451298"/>
                  </a:lnTo>
                  <a:lnTo>
                    <a:pt x="70580" y="410181"/>
                  </a:lnTo>
                  <a:lnTo>
                    <a:pt x="91172" y="370454"/>
                  </a:lnTo>
                  <a:lnTo>
                    <a:pt x="114105" y="332213"/>
                  </a:lnTo>
                  <a:lnTo>
                    <a:pt x="139285" y="295552"/>
                  </a:lnTo>
                  <a:lnTo>
                    <a:pt x="166616" y="260567"/>
                  </a:lnTo>
                  <a:lnTo>
                    <a:pt x="196004" y="227352"/>
                  </a:lnTo>
                  <a:lnTo>
                    <a:pt x="227352" y="196004"/>
                  </a:lnTo>
                  <a:lnTo>
                    <a:pt x="260567" y="166616"/>
                  </a:lnTo>
                  <a:lnTo>
                    <a:pt x="295552" y="139285"/>
                  </a:lnTo>
                  <a:lnTo>
                    <a:pt x="332213" y="114105"/>
                  </a:lnTo>
                  <a:lnTo>
                    <a:pt x="370454" y="91172"/>
                  </a:lnTo>
                  <a:lnTo>
                    <a:pt x="410181" y="70580"/>
                  </a:lnTo>
                  <a:lnTo>
                    <a:pt x="451298" y="52426"/>
                  </a:lnTo>
                  <a:lnTo>
                    <a:pt x="493710" y="36803"/>
                  </a:lnTo>
                  <a:lnTo>
                    <a:pt x="537323" y="23808"/>
                  </a:lnTo>
                  <a:lnTo>
                    <a:pt x="582040" y="13534"/>
                  </a:lnTo>
                  <a:lnTo>
                    <a:pt x="627766" y="6078"/>
                  </a:lnTo>
                  <a:lnTo>
                    <a:pt x="674407" y="1535"/>
                  </a:lnTo>
                  <a:lnTo>
                    <a:pt x="721868" y="0"/>
                  </a:lnTo>
                  <a:lnTo>
                    <a:pt x="3758692" y="0"/>
                  </a:lnTo>
                  <a:lnTo>
                    <a:pt x="3806152" y="1535"/>
                  </a:lnTo>
                  <a:lnTo>
                    <a:pt x="3852793" y="6078"/>
                  </a:lnTo>
                  <a:lnTo>
                    <a:pt x="3898519" y="13534"/>
                  </a:lnTo>
                  <a:lnTo>
                    <a:pt x="3943236" y="23808"/>
                  </a:lnTo>
                  <a:lnTo>
                    <a:pt x="3986849" y="36803"/>
                  </a:lnTo>
                  <a:lnTo>
                    <a:pt x="4029261" y="52426"/>
                  </a:lnTo>
                  <a:lnTo>
                    <a:pt x="4070378" y="70580"/>
                  </a:lnTo>
                  <a:lnTo>
                    <a:pt x="4110105" y="91172"/>
                  </a:lnTo>
                  <a:lnTo>
                    <a:pt x="4148346" y="114105"/>
                  </a:lnTo>
                  <a:lnTo>
                    <a:pt x="4185007" y="139285"/>
                  </a:lnTo>
                  <a:lnTo>
                    <a:pt x="4219992" y="166616"/>
                  </a:lnTo>
                  <a:lnTo>
                    <a:pt x="4253207" y="196004"/>
                  </a:lnTo>
                  <a:lnTo>
                    <a:pt x="4284555" y="227352"/>
                  </a:lnTo>
                  <a:lnTo>
                    <a:pt x="4313943" y="260567"/>
                  </a:lnTo>
                  <a:lnTo>
                    <a:pt x="4341274" y="295552"/>
                  </a:lnTo>
                  <a:lnTo>
                    <a:pt x="4366454" y="332213"/>
                  </a:lnTo>
                  <a:lnTo>
                    <a:pt x="4389387" y="370454"/>
                  </a:lnTo>
                  <a:lnTo>
                    <a:pt x="4409979" y="410181"/>
                  </a:lnTo>
                  <a:lnTo>
                    <a:pt x="4428133" y="451298"/>
                  </a:lnTo>
                  <a:lnTo>
                    <a:pt x="4443756" y="493710"/>
                  </a:lnTo>
                  <a:lnTo>
                    <a:pt x="4456751" y="537323"/>
                  </a:lnTo>
                  <a:lnTo>
                    <a:pt x="4467025" y="582040"/>
                  </a:lnTo>
                  <a:lnTo>
                    <a:pt x="4474481" y="627766"/>
                  </a:lnTo>
                  <a:lnTo>
                    <a:pt x="4479024" y="674407"/>
                  </a:lnTo>
                  <a:lnTo>
                    <a:pt x="4480560" y="721868"/>
                  </a:lnTo>
                  <a:lnTo>
                    <a:pt x="4480560" y="3609340"/>
                  </a:lnTo>
                  <a:lnTo>
                    <a:pt x="4479024" y="3656801"/>
                  </a:lnTo>
                  <a:lnTo>
                    <a:pt x="4474481" y="3703444"/>
                  </a:lnTo>
                  <a:lnTo>
                    <a:pt x="4467025" y="3749171"/>
                  </a:lnTo>
                  <a:lnTo>
                    <a:pt x="4456751" y="3793889"/>
                  </a:lnTo>
                  <a:lnTo>
                    <a:pt x="4443756" y="3837501"/>
                  </a:lnTo>
                  <a:lnTo>
                    <a:pt x="4428133" y="3879914"/>
                  </a:lnTo>
                  <a:lnTo>
                    <a:pt x="4409979" y="3921031"/>
                  </a:lnTo>
                  <a:lnTo>
                    <a:pt x="4389387" y="3960758"/>
                  </a:lnTo>
                  <a:lnTo>
                    <a:pt x="4366454" y="3999000"/>
                  </a:lnTo>
                  <a:lnTo>
                    <a:pt x="4341274" y="4035661"/>
                  </a:lnTo>
                  <a:lnTo>
                    <a:pt x="4313943" y="4070646"/>
                  </a:lnTo>
                  <a:lnTo>
                    <a:pt x="4284555" y="4103860"/>
                  </a:lnTo>
                  <a:lnTo>
                    <a:pt x="4253207" y="4135208"/>
                  </a:lnTo>
                  <a:lnTo>
                    <a:pt x="4219992" y="4164595"/>
                  </a:lnTo>
                  <a:lnTo>
                    <a:pt x="4185007" y="4191926"/>
                  </a:lnTo>
                  <a:lnTo>
                    <a:pt x="4148346" y="4217105"/>
                  </a:lnTo>
                  <a:lnTo>
                    <a:pt x="4110105" y="4240038"/>
                  </a:lnTo>
                  <a:lnTo>
                    <a:pt x="4070378" y="4260629"/>
                  </a:lnTo>
                  <a:lnTo>
                    <a:pt x="4029261" y="4278783"/>
                  </a:lnTo>
                  <a:lnTo>
                    <a:pt x="3986849" y="4294405"/>
                  </a:lnTo>
                  <a:lnTo>
                    <a:pt x="3943236" y="4307400"/>
                  </a:lnTo>
                  <a:lnTo>
                    <a:pt x="3898519" y="4317673"/>
                  </a:lnTo>
                  <a:lnTo>
                    <a:pt x="3852793" y="4325129"/>
                  </a:lnTo>
                  <a:lnTo>
                    <a:pt x="3806152" y="4329672"/>
                  </a:lnTo>
                  <a:lnTo>
                    <a:pt x="3758692" y="4331208"/>
                  </a:lnTo>
                  <a:lnTo>
                    <a:pt x="721868" y="4331208"/>
                  </a:lnTo>
                  <a:lnTo>
                    <a:pt x="674407" y="4329672"/>
                  </a:lnTo>
                  <a:lnTo>
                    <a:pt x="627766" y="4325129"/>
                  </a:lnTo>
                  <a:lnTo>
                    <a:pt x="582040" y="4317673"/>
                  </a:lnTo>
                  <a:lnTo>
                    <a:pt x="537323" y="4307400"/>
                  </a:lnTo>
                  <a:lnTo>
                    <a:pt x="493710" y="4294405"/>
                  </a:lnTo>
                  <a:lnTo>
                    <a:pt x="451298" y="4278783"/>
                  </a:lnTo>
                  <a:lnTo>
                    <a:pt x="410181" y="4260629"/>
                  </a:lnTo>
                  <a:lnTo>
                    <a:pt x="370454" y="4240038"/>
                  </a:lnTo>
                  <a:lnTo>
                    <a:pt x="332213" y="4217105"/>
                  </a:lnTo>
                  <a:lnTo>
                    <a:pt x="295552" y="4191926"/>
                  </a:lnTo>
                  <a:lnTo>
                    <a:pt x="260567" y="4164595"/>
                  </a:lnTo>
                  <a:lnTo>
                    <a:pt x="227352" y="4135208"/>
                  </a:lnTo>
                  <a:lnTo>
                    <a:pt x="196004" y="4103860"/>
                  </a:lnTo>
                  <a:lnTo>
                    <a:pt x="166616" y="4070646"/>
                  </a:lnTo>
                  <a:lnTo>
                    <a:pt x="139285" y="4035661"/>
                  </a:lnTo>
                  <a:lnTo>
                    <a:pt x="114105" y="3999000"/>
                  </a:lnTo>
                  <a:lnTo>
                    <a:pt x="91172" y="3960758"/>
                  </a:lnTo>
                  <a:lnTo>
                    <a:pt x="70580" y="3921031"/>
                  </a:lnTo>
                  <a:lnTo>
                    <a:pt x="52426" y="3879914"/>
                  </a:lnTo>
                  <a:lnTo>
                    <a:pt x="36803" y="3837501"/>
                  </a:lnTo>
                  <a:lnTo>
                    <a:pt x="23808" y="3793889"/>
                  </a:lnTo>
                  <a:lnTo>
                    <a:pt x="13534" y="3749171"/>
                  </a:lnTo>
                  <a:lnTo>
                    <a:pt x="6078" y="3703444"/>
                  </a:lnTo>
                  <a:lnTo>
                    <a:pt x="1535" y="3656801"/>
                  </a:lnTo>
                  <a:lnTo>
                    <a:pt x="0" y="3609340"/>
                  </a:lnTo>
                  <a:lnTo>
                    <a:pt x="0" y="721868"/>
                  </a:lnTo>
                  <a:close/>
                </a:path>
              </a:pathLst>
            </a:custGeom>
            <a:ln w="28575">
              <a:solidFill>
                <a:srgbClr val="FF0000"/>
              </a:solidFill>
            </a:ln>
          </p:spPr>
          <p:txBody>
            <a:bodyPr wrap="square" lIns="0" tIns="0" rIns="0" bIns="0" rtlCol="0"/>
            <a:p/>
          </p:txBody>
        </p:sp>
      </p:grpSp>
      <p:sp>
        <p:nvSpPr>
          <p:cNvPr id="10" name="object 8"/>
          <p:cNvSpPr txBox="1"/>
          <p:nvPr>
            <p:custDataLst>
              <p:tags r:id="rId5"/>
            </p:custDataLst>
          </p:nvPr>
        </p:nvSpPr>
        <p:spPr>
          <a:xfrm>
            <a:off x="8283956" y="1140968"/>
            <a:ext cx="2410460" cy="330835"/>
          </a:xfrm>
          <a:prstGeom prst="rect">
            <a:avLst/>
          </a:prstGeom>
        </p:spPr>
        <p:txBody>
          <a:bodyPr vert="horz" wrap="square" lIns="0" tIns="13335" rIns="0" bIns="0" rtlCol="0">
            <a:spAutoFit/>
          </a:bodyPr>
          <a:p>
            <a:pPr marL="12700">
              <a:lnSpc>
                <a:spcPct val="100000"/>
              </a:lnSpc>
              <a:spcBef>
                <a:spcPts val="105"/>
              </a:spcBef>
            </a:pPr>
            <a:r>
              <a:rPr sz="2000" b="1" spc="-5" dirty="0">
                <a:latin typeface="Times New Roman" panose="02020603050405020304"/>
                <a:cs typeface="Times New Roman" panose="02020603050405020304"/>
              </a:rPr>
              <a:t>Image-mixing</a:t>
            </a:r>
            <a:r>
              <a:rPr sz="2000" b="1" spc="-7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Process</a:t>
            </a:r>
            <a:endParaRPr sz="2000">
              <a:latin typeface="Times New Roman" panose="02020603050405020304"/>
              <a:cs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4" name="文本框 3"/>
          <p:cNvSpPr txBox="1"/>
          <p:nvPr>
            <p:custDataLst>
              <p:tags r:id="rId2"/>
            </p:custDataLst>
          </p:nvPr>
        </p:nvSpPr>
        <p:spPr>
          <a:xfrm>
            <a:off x="851535" y="975360"/>
            <a:ext cx="6205220" cy="398780"/>
          </a:xfrm>
          <a:prstGeom prst="rect">
            <a:avLst/>
          </a:prstGeom>
          <a:noFill/>
        </p:spPr>
        <p:txBody>
          <a:bodyPr wrap="square" rtlCol="0" anchor="t">
            <a:spAutoFit/>
          </a:bodyPr>
          <a:p>
            <a:pPr marL="12700">
              <a:lnSpc>
                <a:spcPct val="100000"/>
              </a:lnSpc>
              <a:spcBef>
                <a:spcPts val="105"/>
              </a:spcBef>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4.3  </a:t>
            </a:r>
            <a:r>
              <a:rPr sz="2000" b="1" spc="-5" dirty="0">
                <a:latin typeface="Times New Roman" panose="02020603050405020304"/>
                <a:cs typeface="Times New Roman" panose="02020603050405020304"/>
                <a:sym typeface="+mn-ea"/>
              </a:rPr>
              <a:t>Image-mixing</a:t>
            </a:r>
            <a:r>
              <a:rPr sz="2000" b="1" spc="-70" dirty="0">
                <a:latin typeface="Times New Roman" panose="02020603050405020304"/>
                <a:cs typeface="Times New Roman" panose="02020603050405020304"/>
                <a:sym typeface="+mn-ea"/>
              </a:rPr>
              <a:t> </a:t>
            </a:r>
            <a:r>
              <a:rPr sz="2000" b="1" spc="-5" dirty="0">
                <a:latin typeface="Times New Roman" panose="02020603050405020304"/>
                <a:cs typeface="Times New Roman" panose="02020603050405020304"/>
                <a:sym typeface="+mn-ea"/>
              </a:rPr>
              <a:t>Process</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grpSp>
        <p:nvGrpSpPr>
          <p:cNvPr id="3" name="组合 2"/>
          <p:cNvGrpSpPr/>
          <p:nvPr/>
        </p:nvGrpSpPr>
        <p:grpSpPr>
          <a:xfrm>
            <a:off x="203760" y="159728"/>
            <a:ext cx="725344" cy="619478"/>
            <a:chOff x="178632" y="159728"/>
            <a:chExt cx="725344" cy="619478"/>
          </a:xfrm>
        </p:grpSpPr>
        <p:sp>
          <p:nvSpPr>
            <p:cNvPr id="5" name="椭圆 4"/>
            <p:cNvSpPr/>
            <p:nvPr>
              <p:custDataLst>
                <p:tags r:id="rId3"/>
              </p:custDataLst>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custDataLst>
                <p:tags r:id="rId4"/>
              </p:custDataLst>
            </p:nvPr>
          </p:nvSpPr>
          <p:spPr>
            <a:xfrm>
              <a:off x="230876" y="233483"/>
              <a:ext cx="673100" cy="33718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8" name="椭圆 7"/>
            <p:cNvSpPr/>
            <p:nvPr>
              <p:custDataLst>
                <p:tags r:id="rId5"/>
              </p:custDataLst>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11" name="标题占位符 1"/>
          <p:cNvSpPr txBox="1"/>
          <p:nvPr>
            <p:custDataLst>
              <p:tags r:id="rId6"/>
            </p:custDataLst>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13" name="文本框 12"/>
          <p:cNvSpPr txBox="1"/>
          <p:nvPr/>
        </p:nvSpPr>
        <p:spPr>
          <a:xfrm>
            <a:off x="1647825" y="1645920"/>
            <a:ext cx="8532495" cy="1198880"/>
          </a:xfrm>
          <a:prstGeom prst="rect">
            <a:avLst/>
          </a:prstGeom>
          <a:noFill/>
        </p:spPr>
        <p:txBody>
          <a:bodyPr wrap="square" rtlCol="0" anchor="t">
            <a:spAutoFit/>
          </a:bodyPr>
          <a:p>
            <a:pPr indent="457200">
              <a:lnSpc>
                <a:spcPct val="150000"/>
              </a:lnSpc>
            </a:pPr>
            <a:r>
              <a:rPr lang="zh-CN" altLang="en-US"/>
              <a:t>通过最小化OT问题，生成的传输计划T提供了一种自适应的方法来衡量背景和前景图像之间的相似性。因此，我们可以为前景图像xi选择最合适的背景图像xj '。</a:t>
            </a:r>
            <a:endParaRPr lang="zh-CN" altLang="en-US"/>
          </a:p>
          <a:p>
            <a:endParaRPr lang="zh-CN" altLang="en-US"/>
          </a:p>
        </p:txBody>
      </p:sp>
      <p:sp>
        <p:nvSpPr>
          <p:cNvPr id="7" name="文本框 6"/>
          <p:cNvSpPr txBox="1"/>
          <p:nvPr/>
        </p:nvSpPr>
        <p:spPr>
          <a:xfrm>
            <a:off x="1543050" y="4222115"/>
            <a:ext cx="8858250" cy="423545"/>
          </a:xfrm>
          <a:prstGeom prst="rect">
            <a:avLst/>
          </a:prstGeom>
          <a:noFill/>
        </p:spPr>
        <p:txBody>
          <a:bodyPr wrap="square" rtlCol="0" anchor="t">
            <a:spAutoFit/>
          </a:bodyPr>
          <a:p>
            <a:pPr indent="457200">
              <a:lnSpc>
                <a:spcPct val="120000"/>
              </a:lnSpc>
            </a:pPr>
            <a:r>
              <a:rPr lang="zh-CN" altLang="en-US"/>
              <a:t>融合</a:t>
            </a:r>
            <a:r>
              <a:rPr lang="en-US" altLang="zh-CN"/>
              <a:t>cutmix</a:t>
            </a:r>
            <a:r>
              <a:rPr lang="zh-CN" altLang="en-US"/>
              <a:t>：</a:t>
            </a:r>
            <a:endParaRPr lang="zh-CN" altLang="en-US"/>
          </a:p>
        </p:txBody>
      </p:sp>
      <p:pic>
        <p:nvPicPr>
          <p:cNvPr id="12" name="图片 11"/>
          <p:cNvPicPr>
            <a:picLocks noChangeAspect="1"/>
          </p:cNvPicPr>
          <p:nvPr>
            <p:custDataLst>
              <p:tags r:id="rId7"/>
            </p:custDataLst>
          </p:nvPr>
        </p:nvPicPr>
        <p:blipFill>
          <a:blip r:embed="rId8"/>
          <a:stretch>
            <a:fillRect/>
          </a:stretch>
        </p:blipFill>
        <p:spPr>
          <a:xfrm>
            <a:off x="1757045" y="4884420"/>
            <a:ext cx="8644255" cy="648970"/>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3305175" y="3009900"/>
            <a:ext cx="5581650" cy="838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4" name="文本框 3"/>
          <p:cNvSpPr txBox="1"/>
          <p:nvPr>
            <p:custDataLst>
              <p:tags r:id="rId2"/>
            </p:custDataLst>
          </p:nvPr>
        </p:nvSpPr>
        <p:spPr>
          <a:xfrm>
            <a:off x="851535" y="975360"/>
            <a:ext cx="6205220" cy="398780"/>
          </a:xfrm>
          <a:prstGeom prst="rect">
            <a:avLst/>
          </a:prstGeom>
          <a:noFill/>
        </p:spPr>
        <p:txBody>
          <a:bodyPr wrap="square" rtlCol="0" anchor="t">
            <a:spAutoFit/>
          </a:bodyPr>
          <a:p>
            <a:pPr marL="12700">
              <a:lnSpc>
                <a:spcPct val="100000"/>
              </a:lnSpc>
              <a:spcBef>
                <a:spcPts val="105"/>
              </a:spcBef>
            </a:pPr>
            <a:r>
              <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rPr>
              <a:t>4.3  Training</a:t>
            </a:r>
            <a:endParaRPr lang="en-US" altLang="zh-CN" sz="2000" b="1" dirty="0">
              <a:solidFill>
                <a:srgbClr val="333333"/>
              </a:solidFill>
              <a:effectLst/>
              <a:latin typeface="Times New Roman" panose="02020603050405020304" pitchFamily="18" charset="0"/>
              <a:ea typeface="微软雅黑" panose="020B0503020204020204" charset="-122"/>
              <a:cs typeface="微软雅黑" panose="020B0503020204020204" charset="-122"/>
              <a:sym typeface="+mn-ea"/>
            </a:endParaRPr>
          </a:p>
        </p:txBody>
      </p:sp>
      <p:grpSp>
        <p:nvGrpSpPr>
          <p:cNvPr id="3" name="组合 2"/>
          <p:cNvGrpSpPr/>
          <p:nvPr/>
        </p:nvGrpSpPr>
        <p:grpSpPr>
          <a:xfrm>
            <a:off x="203760" y="159728"/>
            <a:ext cx="725344" cy="619478"/>
            <a:chOff x="178632" y="159728"/>
            <a:chExt cx="725344" cy="619478"/>
          </a:xfrm>
        </p:grpSpPr>
        <p:sp>
          <p:nvSpPr>
            <p:cNvPr id="5" name="椭圆 4"/>
            <p:cNvSpPr/>
            <p:nvPr>
              <p:custDataLst>
                <p:tags r:id="rId3"/>
              </p:custDataLst>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custDataLst>
                <p:tags r:id="rId4"/>
              </p:custDataLst>
            </p:nvPr>
          </p:nvSpPr>
          <p:spPr>
            <a:xfrm>
              <a:off x="230876" y="233483"/>
              <a:ext cx="673100" cy="33718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8" name="椭圆 7"/>
            <p:cNvSpPr/>
            <p:nvPr>
              <p:custDataLst>
                <p:tags r:id="rId5"/>
              </p:custDataLst>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11" name="标题占位符 1"/>
          <p:cNvSpPr txBox="1"/>
          <p:nvPr>
            <p:custDataLst>
              <p:tags r:id="rId6"/>
            </p:custDataLst>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13" name="文本框 12"/>
          <p:cNvSpPr txBox="1"/>
          <p:nvPr/>
        </p:nvSpPr>
        <p:spPr>
          <a:xfrm>
            <a:off x="1720215" y="1951355"/>
            <a:ext cx="8532495" cy="1614805"/>
          </a:xfrm>
          <a:prstGeom prst="rect">
            <a:avLst/>
          </a:prstGeom>
          <a:noFill/>
        </p:spPr>
        <p:txBody>
          <a:bodyPr wrap="square" rtlCol="0" anchor="t">
            <a:spAutoFit/>
          </a:bodyPr>
          <a:p>
            <a:pPr indent="457200">
              <a:lnSpc>
                <a:spcPct val="150000"/>
              </a:lnSpc>
            </a:pPr>
            <a:r>
              <a:rPr lang="zh-CN" altLang="en-US"/>
              <a:t>训练时采用了一个小批量的设置，将OTmix与深度神经网络相结合，在深度神经网络中，交替学习</a:t>
            </a:r>
            <a:r>
              <a:rPr lang="en-US" altLang="zh-CN"/>
              <a:t> </a:t>
            </a:r>
            <a:r>
              <a:rPr lang="zh-CN" altLang="en-US"/>
              <a:t>T</a:t>
            </a:r>
            <a:r>
              <a:rPr lang="en-US" altLang="zh-CN"/>
              <a:t> </a:t>
            </a:r>
            <a:r>
              <a:rPr lang="zh-CN" altLang="en-US"/>
              <a:t>和</a:t>
            </a:r>
            <a:r>
              <a:rPr lang="en-US" altLang="zh-CN"/>
              <a:t> </a:t>
            </a:r>
            <a:r>
              <a:rPr lang="zh-CN" altLang="en-US"/>
              <a:t>θ</a:t>
            </a:r>
            <a:r>
              <a:rPr lang="en-US" altLang="zh-CN"/>
              <a:t> </a:t>
            </a:r>
            <a:r>
              <a:rPr lang="zh-CN" altLang="en-US"/>
              <a:t>。</a:t>
            </a:r>
            <a:endParaRPr lang="zh-CN" altLang="en-US"/>
          </a:p>
          <a:p>
            <a:pPr indent="457200">
              <a:lnSpc>
                <a:spcPct val="150000"/>
              </a:lnSpc>
            </a:pPr>
            <a:r>
              <a:rPr lang="zh-CN" altLang="en-US"/>
              <a:t>使用混合样本，</a:t>
            </a:r>
            <a:r>
              <a:rPr lang="en-US" altLang="zh-CN"/>
              <a:t>分类损失最小化来训练</a:t>
            </a:r>
            <a:r>
              <a:rPr lang="zh-CN" altLang="en-US"/>
              <a:t>由</a:t>
            </a:r>
            <a:r>
              <a:rPr lang="en-US" altLang="zh-CN"/>
              <a:t> θ 参数化的模型 g </a:t>
            </a:r>
            <a:r>
              <a:rPr lang="zh-CN" altLang="en-US"/>
              <a:t>：</a:t>
            </a:r>
            <a:endParaRPr lang="en-US" altLang="zh-CN"/>
          </a:p>
          <a:p>
            <a:endParaRPr lang="zh-CN" altLang="en-US"/>
          </a:p>
        </p:txBody>
      </p:sp>
      <p:pic>
        <p:nvPicPr>
          <p:cNvPr id="2" name="图片 1"/>
          <p:cNvPicPr>
            <a:picLocks noChangeAspect="1"/>
          </p:cNvPicPr>
          <p:nvPr>
            <p:custDataLst>
              <p:tags r:id="rId7"/>
            </p:custDataLst>
          </p:nvPr>
        </p:nvPicPr>
        <p:blipFill>
          <a:blip r:embed="rId8"/>
          <a:stretch>
            <a:fillRect/>
          </a:stretch>
        </p:blipFill>
        <p:spPr>
          <a:xfrm>
            <a:off x="2529205" y="3566160"/>
            <a:ext cx="6915150" cy="742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3293745" y="925195"/>
            <a:ext cx="5370830" cy="54362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1588770" y="890905"/>
            <a:ext cx="914400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2"/>
            </p:custDataLst>
          </p:nvPr>
        </p:nvPicPr>
        <p:blipFill>
          <a:blip r:embed="rId3"/>
          <a:stretch>
            <a:fillRect/>
          </a:stretch>
        </p:blipFill>
        <p:spPr>
          <a:xfrm>
            <a:off x="467995" y="1951990"/>
            <a:ext cx="11423015" cy="3575050"/>
          </a:xfrm>
          <a:prstGeom prst="rect">
            <a:avLst/>
          </a:prstGeom>
        </p:spPr>
      </p:pic>
      <p:sp>
        <p:nvSpPr>
          <p:cNvPr id="5" name="文本框 4"/>
          <p:cNvSpPr txBox="1"/>
          <p:nvPr/>
        </p:nvSpPr>
        <p:spPr>
          <a:xfrm>
            <a:off x="757555" y="1227455"/>
            <a:ext cx="6096000" cy="398780"/>
          </a:xfrm>
          <a:prstGeom prst="rect">
            <a:avLst/>
          </a:prstGeom>
          <a:noFill/>
        </p:spPr>
        <p:txBody>
          <a:bodyPr wrap="square" rtlCol="0" anchor="t">
            <a:spAutoFit/>
          </a:bodyPr>
          <a:p>
            <a:r>
              <a:rPr lang="zh-CN" altLang="en-US" sz="2000" b="1"/>
              <a:t>Visualization Results</a:t>
            </a:r>
            <a:r>
              <a:rPr lang="zh-CN" altLang="en-US"/>
              <a:t> </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3"/>
            </p:custDataLst>
          </p:nvPr>
        </p:nvPicPr>
        <p:blipFill>
          <a:blip r:embed="rId4"/>
          <a:stretch>
            <a:fillRect/>
          </a:stretch>
        </p:blipFill>
        <p:spPr>
          <a:xfrm>
            <a:off x="1071245" y="910590"/>
            <a:ext cx="8671560" cy="581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 name="文本框 4"/>
          <p:cNvSpPr txBox="1"/>
          <p:nvPr/>
        </p:nvSpPr>
        <p:spPr>
          <a:xfrm>
            <a:off x="757555" y="1227455"/>
            <a:ext cx="6096000" cy="398780"/>
          </a:xfrm>
          <a:prstGeom prst="rect">
            <a:avLst/>
          </a:prstGeom>
          <a:noFill/>
        </p:spPr>
        <p:txBody>
          <a:bodyPr wrap="square" rtlCol="0" anchor="t">
            <a:spAutoFit/>
          </a:bodyPr>
          <a:p>
            <a:r>
              <a:rPr lang="zh-CN" altLang="en-US" sz="2000" b="1"/>
              <a:t>Visualization Results</a:t>
            </a:r>
            <a:r>
              <a:rPr lang="zh-CN" altLang="en-US"/>
              <a:t> </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513715" y="1860550"/>
            <a:ext cx="11287125" cy="3971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6</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Experiments</a:t>
            </a:r>
            <a:endPar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custDataLst>
              <p:tags r:id="rId2"/>
            </p:custDataLst>
          </p:nvPr>
        </p:nvPicPr>
        <p:blipFill>
          <a:blip r:embed="rId3"/>
          <a:stretch>
            <a:fillRect/>
          </a:stretch>
        </p:blipFill>
        <p:spPr>
          <a:xfrm>
            <a:off x="2840990" y="1942465"/>
            <a:ext cx="6103620" cy="3527425"/>
          </a:xfrm>
          <a:prstGeom prst="rect">
            <a:avLst/>
          </a:prstGeom>
        </p:spPr>
      </p:pic>
      <p:sp>
        <p:nvSpPr>
          <p:cNvPr id="3" name="文本框 2"/>
          <p:cNvSpPr txBox="1"/>
          <p:nvPr/>
        </p:nvSpPr>
        <p:spPr>
          <a:xfrm>
            <a:off x="965200" y="1023620"/>
            <a:ext cx="6096000" cy="398780"/>
          </a:xfrm>
          <a:prstGeom prst="rect">
            <a:avLst/>
          </a:prstGeom>
          <a:noFill/>
        </p:spPr>
        <p:txBody>
          <a:bodyPr wrap="square" rtlCol="0" anchor="t">
            <a:spAutoFit/>
          </a:bodyPr>
          <a:p>
            <a:r>
              <a:rPr lang="zh-CN" altLang="en-US" sz="2000">
                <a:latin typeface="微软雅黑" panose="020B0503020204020204" charset="-122"/>
                <a:ea typeface="微软雅黑" panose="020B0503020204020204" charset="-122"/>
                <a:cs typeface="微软雅黑" panose="020B0503020204020204" charset="-122"/>
              </a:rPr>
              <a:t>平衡数据集上</a:t>
            </a:r>
            <a:r>
              <a:rPr lang="en-US" altLang="zh-CN" sz="2000">
                <a:latin typeface="微软雅黑" panose="020B0503020204020204" charset="-122"/>
                <a:ea typeface="微软雅黑" panose="020B0503020204020204" charset="-122"/>
                <a:cs typeface="微软雅黑" panose="020B0503020204020204" charset="-122"/>
              </a:rPr>
              <a:t> :</a:t>
            </a:r>
            <a:endParaRPr lang="en-US" altLang="zh-CN"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custDataLst>
              <p:tags r:id="rId3"/>
            </p:custDataLst>
          </p:nvPr>
        </p:nvPicPr>
        <p:blipFill>
          <a:blip r:embed="rId4"/>
          <a:stretch>
            <a:fillRect/>
          </a:stretch>
        </p:blipFill>
        <p:spPr>
          <a:xfrm>
            <a:off x="1297940" y="1201420"/>
            <a:ext cx="9924415" cy="4918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137285" y="5905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Cutmix</a:t>
            </a:r>
            <a:endParaRPr lang="en-US" altLang="zh-CN" sz="2600" b="1" dirty="0">
              <a:solidFill>
                <a:sysClr val="windowText" lastClr="000000"/>
              </a:solidFill>
              <a:latin typeface="+mn-lt"/>
              <a:ea typeface="+mn-ea"/>
              <a:cs typeface="+mn-ea"/>
              <a:sym typeface="+mn-lt"/>
            </a:endParaRPr>
          </a:p>
        </p:txBody>
      </p:sp>
      <p:sp>
        <p:nvSpPr>
          <p:cNvPr id="22" name="文本框 21"/>
          <p:cNvSpPr txBox="1"/>
          <p:nvPr/>
        </p:nvSpPr>
        <p:spPr>
          <a:xfrm>
            <a:off x="797560" y="1155700"/>
            <a:ext cx="5010785" cy="4517390"/>
          </a:xfrm>
          <a:prstGeom prst="rect">
            <a:avLst/>
          </a:prstGeom>
          <a:noFill/>
        </p:spPr>
        <p:txBody>
          <a:bodyPr wrap="square">
            <a:noAutofit/>
          </a:bodyPr>
          <a:lstStyle/>
          <a:p>
            <a:pPr algn="just">
              <a:lnSpc>
                <a:spcPct val="150000"/>
              </a:lnSpc>
            </a:pPr>
            <a:r>
              <a:rPr lang="zh-CN" altLang="en-US" sz="2000" b="1" kern="100" dirty="0">
                <a:cs typeface="+mn-ea"/>
                <a:sym typeface="+mn-lt"/>
              </a:rPr>
              <a:t>几种数据增强：</a:t>
            </a:r>
            <a:r>
              <a:rPr lang="en-US" altLang="zh-CN" sz="2000" b="1" kern="100" dirty="0">
                <a:cs typeface="+mn-ea"/>
                <a:sym typeface="+mn-lt"/>
              </a:rPr>
              <a:t> </a:t>
            </a:r>
            <a:endParaRPr lang="zh-CN" altLang="en-US" sz="2000" b="1" kern="100" dirty="0">
              <a:cs typeface="+mn-ea"/>
              <a:sym typeface="+mn-lt"/>
            </a:endParaRPr>
          </a:p>
          <a:p>
            <a:pPr marL="342900" indent="-342900">
              <a:lnSpc>
                <a:spcPct val="150000"/>
              </a:lnSpc>
              <a:buFont typeface="Arial" panose="020B0604020202020204" pitchFamily="34" charset="0"/>
              <a:buChar char="•"/>
            </a:pPr>
            <a:r>
              <a:rPr dirty="0">
                <a:cs typeface="+mn-ea"/>
                <a:sym typeface="+mn-lt"/>
              </a:rPr>
              <a:t>Mixup:</a:t>
            </a:r>
            <a:r>
              <a:rPr lang="en-US" dirty="0">
                <a:cs typeface="+mn-ea"/>
                <a:sym typeface="+mn-lt"/>
              </a:rPr>
              <a:t> </a:t>
            </a:r>
            <a:r>
              <a:rPr dirty="0">
                <a:cs typeface="+mn-ea"/>
                <a:sym typeface="+mn-lt"/>
              </a:rPr>
              <a:t>将随机的两张样本按比例混合，分类的结果按比例分配；</a:t>
            </a:r>
            <a:endParaRPr dirty="0">
              <a:cs typeface="+mn-ea"/>
              <a:sym typeface="+mn-lt"/>
            </a:endParaRPr>
          </a:p>
          <a:p>
            <a:pPr marL="342900" indent="-342900">
              <a:lnSpc>
                <a:spcPct val="150000"/>
              </a:lnSpc>
              <a:buFont typeface="Arial" panose="020B0604020202020204" pitchFamily="34" charset="0"/>
              <a:buChar char="•"/>
            </a:pPr>
            <a:endParaRPr dirty="0">
              <a:cs typeface="+mn-ea"/>
              <a:sym typeface="+mn-lt"/>
            </a:endParaRPr>
          </a:p>
          <a:p>
            <a:pPr marL="342900" indent="-342900">
              <a:lnSpc>
                <a:spcPct val="150000"/>
              </a:lnSpc>
              <a:buFont typeface="Arial" panose="020B0604020202020204" pitchFamily="34" charset="0"/>
              <a:buChar char="•"/>
            </a:pPr>
            <a:r>
              <a:rPr dirty="0">
                <a:cs typeface="+mn-ea"/>
                <a:sym typeface="+mn-lt"/>
              </a:rPr>
              <a:t>Cutout:随机的将样本中的部分区域cut掉，填充0像素值，分类的结果不变；</a:t>
            </a:r>
            <a:endParaRPr dirty="0">
              <a:cs typeface="+mn-ea"/>
              <a:sym typeface="+mn-lt"/>
            </a:endParaRPr>
          </a:p>
          <a:p>
            <a:pPr marL="342900" indent="-342900">
              <a:lnSpc>
                <a:spcPct val="150000"/>
              </a:lnSpc>
              <a:buFont typeface="Arial" panose="020B0604020202020204" pitchFamily="34" charset="0"/>
              <a:buChar char="•"/>
            </a:pPr>
            <a:endParaRPr dirty="0">
              <a:cs typeface="+mn-ea"/>
              <a:sym typeface="+mn-lt"/>
            </a:endParaRPr>
          </a:p>
          <a:p>
            <a:pPr marL="342900" indent="-342900">
              <a:lnSpc>
                <a:spcPct val="150000"/>
              </a:lnSpc>
              <a:buFont typeface="Arial" panose="020B0604020202020204" pitchFamily="34" charset="0"/>
              <a:buChar char="•"/>
            </a:pPr>
            <a:r>
              <a:rPr dirty="0">
                <a:cs typeface="+mn-ea"/>
                <a:sym typeface="+mn-lt"/>
              </a:rPr>
              <a:t>CutMix:就是将一部分区域cut掉但不填充0像素</a:t>
            </a:r>
            <a:r>
              <a:rPr lang="zh-CN" dirty="0">
                <a:cs typeface="+mn-ea"/>
                <a:sym typeface="+mn-lt"/>
              </a:rPr>
              <a:t>，</a:t>
            </a:r>
            <a:r>
              <a:rPr dirty="0">
                <a:cs typeface="+mn-ea"/>
                <a:sym typeface="+mn-lt"/>
              </a:rPr>
              <a:t>随机填充其他数据的区域像素值，分类结果按比例分配</a:t>
            </a:r>
            <a:r>
              <a:rPr lang="zh-CN" dirty="0">
                <a:cs typeface="+mn-ea"/>
                <a:sym typeface="+mn-lt"/>
              </a:rPr>
              <a:t>。</a:t>
            </a:r>
            <a:endParaRPr lang="zh-CN" altLang="en-US" b="1" dirty="0">
              <a:cs typeface="+mn-ea"/>
              <a:sym typeface="+mn-lt"/>
            </a:endParaRPr>
          </a:p>
          <a:p>
            <a:pPr marL="342900" indent="-342900">
              <a:lnSpc>
                <a:spcPct val="150000"/>
              </a:lnSpc>
              <a:buFont typeface="Arial" panose="020B0604020202020204" pitchFamily="34" charset="0"/>
              <a:buChar char="•"/>
            </a:pPr>
            <a:endParaRPr lang="zh-CN" altLang="en-US" dirty="0">
              <a:cs typeface="+mn-ea"/>
              <a:sym typeface="+mn-lt"/>
            </a:endParaRPr>
          </a:p>
        </p:txBody>
      </p:sp>
      <p:pic>
        <p:nvPicPr>
          <p:cNvPr id="4" name="图片 3"/>
          <p:cNvPicPr>
            <a:picLocks noChangeAspect="1"/>
          </p:cNvPicPr>
          <p:nvPr>
            <p:custDataLst>
              <p:tags r:id="rId2"/>
            </p:custDataLst>
          </p:nvPr>
        </p:nvPicPr>
        <p:blipFill>
          <a:blip r:embed="rId3"/>
          <a:stretch>
            <a:fillRect/>
          </a:stretch>
        </p:blipFill>
        <p:spPr>
          <a:xfrm>
            <a:off x="6640830" y="893445"/>
            <a:ext cx="5160010" cy="4997450"/>
          </a:xfrm>
          <a:prstGeom prst="rect">
            <a:avLst/>
          </a:prstGeom>
        </p:spPr>
      </p:pic>
      <p:sp>
        <p:nvSpPr>
          <p:cNvPr id="3" name="文本框 2"/>
          <p:cNvSpPr txBox="1"/>
          <p:nvPr>
            <p:custDataLst>
              <p:tags r:id="rId4"/>
            </p:custDataLst>
          </p:nvPr>
        </p:nvSpPr>
        <p:spPr>
          <a:xfrm>
            <a:off x="660400" y="6111875"/>
            <a:ext cx="11194415" cy="521970"/>
          </a:xfrm>
          <a:prstGeom prst="rect">
            <a:avLst/>
          </a:prstGeom>
          <a:noFill/>
        </p:spPr>
        <p:txBody>
          <a:bodyPr wrap="square" rtlCol="0" anchor="t">
            <a:spAutoFit/>
          </a:bodyPr>
          <a:p>
            <a:r>
              <a:rPr lang="zh-CN" altLang="en-US" sz="1400"/>
              <a:t>Sangdoo Yun, Dongyoon Han, Seong Joon Oh,  et al. “Cutmix: Regularization</a:t>
            </a:r>
            <a:r>
              <a:rPr lang="en-US" altLang="zh-CN" sz="1400"/>
              <a:t> </a:t>
            </a:r>
            <a:r>
              <a:rPr lang="zh-CN" altLang="en-US" sz="1400"/>
              <a:t>strategy to train strong classifiers with localizable features”.</a:t>
            </a:r>
            <a:endParaRPr lang="zh-CN" altLang="en-US" sz="1400"/>
          </a:p>
          <a:p>
            <a:r>
              <a:rPr lang="zh-CN" altLang="en-US" sz="1400"/>
              <a:t> Proceedings of the IEEE/CVF</a:t>
            </a:r>
            <a:r>
              <a:rPr lang="en-US" altLang="zh-CN" sz="1400"/>
              <a:t> </a:t>
            </a:r>
            <a:r>
              <a:rPr lang="zh-CN" altLang="en-US" sz="1400"/>
              <a:t>international conference on computer vision. 2019, pp. 6023–6032.</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3841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pic>
        <p:nvPicPr>
          <p:cNvPr id="5" name="图片 4"/>
          <p:cNvPicPr>
            <a:picLocks noChangeAspect="1"/>
          </p:cNvPicPr>
          <p:nvPr>
            <p:custDataLst>
              <p:tags r:id="rId2"/>
            </p:custDataLst>
          </p:nvPr>
        </p:nvPicPr>
        <p:blipFill>
          <a:blip r:embed="rId3"/>
          <a:srcRect t="6178" r="-907"/>
          <a:stretch>
            <a:fillRect/>
          </a:stretch>
        </p:blipFill>
        <p:spPr>
          <a:xfrm>
            <a:off x="7124065" y="949325"/>
            <a:ext cx="4498975" cy="5038725"/>
          </a:xfrm>
          <a:prstGeom prst="rect">
            <a:avLst/>
          </a:prstGeom>
        </p:spPr>
      </p:pic>
      <p:sp>
        <p:nvSpPr>
          <p:cNvPr id="2" name="标题占位符 1"/>
          <p:cNvSpPr txBox="1"/>
          <p:nvPr>
            <p:custDataLst>
              <p:tags r:id="rId4"/>
            </p:custDataLst>
          </p:nvPr>
        </p:nvSpPr>
        <p:spPr>
          <a:xfrm>
            <a:off x="1230630" y="0"/>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Cutmix</a:t>
            </a:r>
            <a:endParaRPr lang="en-US" altLang="zh-CN" sz="2600" b="1" dirty="0">
              <a:solidFill>
                <a:sysClr val="windowText" lastClr="000000"/>
              </a:solidFill>
              <a:latin typeface="+mn-lt"/>
              <a:ea typeface="+mn-ea"/>
              <a:cs typeface="+mn-ea"/>
              <a:sym typeface="+mn-lt"/>
            </a:endParaRPr>
          </a:p>
        </p:txBody>
      </p:sp>
      <p:sp>
        <p:nvSpPr>
          <p:cNvPr id="6" name="文本框 5"/>
          <p:cNvSpPr txBox="1"/>
          <p:nvPr>
            <p:custDataLst>
              <p:tags r:id="rId5"/>
            </p:custDataLst>
          </p:nvPr>
        </p:nvSpPr>
        <p:spPr>
          <a:xfrm>
            <a:off x="203835" y="6106160"/>
            <a:ext cx="11194415" cy="521970"/>
          </a:xfrm>
          <a:prstGeom prst="rect">
            <a:avLst/>
          </a:prstGeom>
          <a:noFill/>
        </p:spPr>
        <p:txBody>
          <a:bodyPr wrap="square" rtlCol="0" anchor="t">
            <a:spAutoFit/>
          </a:bodyPr>
          <a:p>
            <a:r>
              <a:rPr lang="zh-CN" altLang="en-US" sz="1400"/>
              <a:t>Sangdoo Yun, Dongyoon Han, Seong Joon Oh,  et al. “Cutmix: Regularization</a:t>
            </a:r>
            <a:r>
              <a:rPr lang="en-US" altLang="zh-CN" sz="1400"/>
              <a:t> </a:t>
            </a:r>
            <a:r>
              <a:rPr lang="zh-CN" altLang="en-US" sz="1400"/>
              <a:t>strategy to train strong classifiers with localizable features”.</a:t>
            </a:r>
            <a:endParaRPr lang="zh-CN" altLang="en-US" sz="1400"/>
          </a:p>
          <a:p>
            <a:r>
              <a:rPr lang="zh-CN" altLang="en-US" sz="1400"/>
              <a:t> Proceedings of the IEEE/CVF</a:t>
            </a:r>
            <a:r>
              <a:rPr lang="en-US" altLang="zh-CN" sz="1400"/>
              <a:t> </a:t>
            </a:r>
            <a:r>
              <a:rPr lang="zh-CN" altLang="en-US" sz="1400"/>
              <a:t>international conference on computer vision. 2019, pp. 6023–6032.</a:t>
            </a:r>
            <a:endParaRPr lang="zh-CN" altLang="en-US" sz="1400"/>
          </a:p>
        </p:txBody>
      </p:sp>
      <p:sp>
        <p:nvSpPr>
          <p:cNvPr id="7" name="文本框 6"/>
          <p:cNvSpPr txBox="1"/>
          <p:nvPr/>
        </p:nvSpPr>
        <p:spPr>
          <a:xfrm>
            <a:off x="929005" y="1332865"/>
            <a:ext cx="4785995" cy="2414270"/>
          </a:xfrm>
          <a:prstGeom prst="rect">
            <a:avLst/>
          </a:prstGeom>
          <a:noFill/>
        </p:spPr>
        <p:txBody>
          <a:bodyPr wrap="square" rtlCol="0" anchor="t">
            <a:noAutofit/>
          </a:bodyPr>
          <a:p>
            <a:pPr marL="285750" lvl="0" indent="-285750" algn="l">
              <a:buClrTx/>
              <a:buSzTx/>
              <a:buFont typeface="Arial" panose="020B0604020202020204" pitchFamily="34" charset="0"/>
              <a:buChar char="•"/>
            </a:pPr>
            <a:r>
              <a:rPr lang="zh-CN" altLang="en-US">
                <a:sym typeface="+mn-ea"/>
              </a:rPr>
              <a:t>Cutout</a:t>
            </a:r>
            <a:r>
              <a:rPr lang="zh-CN" altLang="en-US">
                <a:sym typeface="+mn-ea"/>
              </a:rPr>
              <a:t>：</a:t>
            </a:r>
            <a:r>
              <a:rPr lang="zh-CN" altLang="en-US">
                <a:sym typeface="+mn-ea"/>
              </a:rPr>
              <a:t>成功地使模型专注于对象的较少区分部分，但未使用部分像素效率低下</a:t>
            </a:r>
            <a:r>
              <a:rPr lang="zh-CN" altLang="en-US">
                <a:sym typeface="+mn-ea"/>
              </a:rPr>
              <a:t>。</a:t>
            </a:r>
            <a:endParaRPr lang="zh-CN" altLang="en-US">
              <a:sym typeface="+mn-ea"/>
            </a:endParaRPr>
          </a:p>
          <a:p>
            <a:pPr marL="285750" lvl="0" indent="-285750" algn="l">
              <a:buClrTx/>
              <a:buSzTx/>
              <a:buFont typeface="Arial" panose="020B0604020202020204" pitchFamily="34" charset="0"/>
              <a:buChar char="•"/>
            </a:pPr>
            <a:endParaRPr lang="zh-CN" altLang="en-US">
              <a:sym typeface="+mn-ea"/>
            </a:endParaRPr>
          </a:p>
          <a:p>
            <a:pPr marL="285750" lvl="0" indent="-285750" algn="l">
              <a:buClrTx/>
              <a:buSzTx/>
              <a:buFont typeface="Arial" panose="020B0604020202020204" pitchFamily="34" charset="0"/>
              <a:buChar char="•"/>
            </a:pPr>
            <a:r>
              <a:rPr lang="zh-CN" altLang="en-US">
                <a:sym typeface="+mn-ea"/>
              </a:rPr>
              <a:t>Mixup</a:t>
            </a:r>
            <a:r>
              <a:rPr lang="zh-CN" altLang="en-US">
                <a:sym typeface="+mn-ea"/>
              </a:rPr>
              <a:t>：</a:t>
            </a:r>
            <a:r>
              <a:rPr lang="zh-CN" altLang="en-US">
                <a:sym typeface="+mn-ea"/>
              </a:rPr>
              <a:t>充分利用像素，但会引入伪像</a:t>
            </a:r>
            <a:r>
              <a:rPr lang="zh-CN" altLang="en-US">
                <a:sym typeface="+mn-ea"/>
              </a:rPr>
              <a:t>，局部图像模棱两可。</a:t>
            </a:r>
            <a:endParaRPr lang="zh-CN" altLang="en-US">
              <a:sym typeface="+mn-ea"/>
            </a:endParaRPr>
          </a:p>
          <a:p>
            <a:pPr marL="285750" lvl="0" indent="-285750" algn="l">
              <a:buClrTx/>
              <a:buSzTx/>
              <a:buFont typeface="Arial" panose="020B0604020202020204" pitchFamily="34" charset="0"/>
              <a:buChar char="•"/>
            </a:pPr>
            <a:endParaRPr lang="zh-CN" altLang="en-US">
              <a:sym typeface="+mn-ea"/>
            </a:endParaRPr>
          </a:p>
          <a:p>
            <a:pPr marL="285750" lvl="0" indent="-285750" algn="l">
              <a:buClrTx/>
              <a:buSzTx/>
              <a:buFont typeface="Arial" panose="020B0604020202020204" pitchFamily="34" charset="0"/>
              <a:buChar char="•"/>
            </a:pPr>
            <a:r>
              <a:rPr lang="zh-CN" altLang="en-US">
                <a:sym typeface="+mn-ea"/>
              </a:rPr>
              <a:t>CutMix</a:t>
            </a:r>
            <a:r>
              <a:rPr lang="zh-CN" altLang="en-US">
                <a:sym typeface="+mn-ea"/>
              </a:rPr>
              <a:t>：</a:t>
            </a:r>
            <a:r>
              <a:rPr lang="zh-CN" altLang="en-US">
                <a:sym typeface="+mn-ea"/>
              </a:rPr>
              <a:t>能精确定位两个对象</a:t>
            </a:r>
            <a:r>
              <a:rPr lang="zh-CN" altLang="en-US">
                <a:sym typeface="+mn-ea"/>
              </a:rPr>
              <a:t>，可能生成包含多个对象的组合样本</a:t>
            </a:r>
            <a:r>
              <a:rPr lang="zh-CN" altLang="en-US">
                <a:sym typeface="+mn-ea"/>
              </a:rPr>
              <a:t>。</a:t>
            </a:r>
            <a:endParaRPr lang="zh-CN" altLang="en-US">
              <a:sym typeface="+mn-ea"/>
            </a:endParaRPr>
          </a:p>
        </p:txBody>
      </p:sp>
      <p:pic>
        <p:nvPicPr>
          <p:cNvPr id="8" name="图片 7"/>
          <p:cNvPicPr>
            <a:picLocks noChangeAspect="1"/>
          </p:cNvPicPr>
          <p:nvPr>
            <p:custDataLst>
              <p:tags r:id="rId6"/>
            </p:custDataLst>
          </p:nvPr>
        </p:nvPicPr>
        <p:blipFill>
          <a:blip r:embed="rId7"/>
          <a:stretch>
            <a:fillRect/>
          </a:stretch>
        </p:blipFill>
        <p:spPr>
          <a:xfrm>
            <a:off x="851535" y="4232275"/>
            <a:ext cx="5364480" cy="16281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151690" y="190843"/>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331470" y="1042670"/>
            <a:ext cx="7168515" cy="98996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000" b="1" kern="100" dirty="0">
                <a:cs typeface="+mn-ea"/>
                <a:sym typeface="+mn-lt"/>
              </a:rPr>
              <a:t>The majority can help the minority: Context-rich minority oversampling for long-tailed classification</a:t>
            </a:r>
            <a:endParaRPr lang="zh-CN" altLang="en-US" sz="2000" b="1" kern="100" dirty="0">
              <a:cs typeface="+mn-ea"/>
              <a:sym typeface="+mn-lt"/>
            </a:endParaRPr>
          </a:p>
          <a:p>
            <a:pPr marL="0" marR="0" lvl="0" indent="0" algn="l" defTabSz="914400" rtl="0" eaLnBrk="1" fontAlgn="auto" latinLnBrk="0" hangingPunct="1">
              <a:lnSpc>
                <a:spcPct val="90000"/>
              </a:lnSpc>
              <a:spcBef>
                <a:spcPct val="0"/>
              </a:spcBef>
              <a:spcAft>
                <a:spcPts val="0"/>
              </a:spcAft>
              <a:buClrTx/>
              <a:buSzTx/>
              <a:buFontTx/>
              <a:buNone/>
              <a:defRPr/>
            </a:pPr>
            <a:endParaRPr lang="en-US" altLang="zh-CN" sz="2000" b="1" dirty="0">
              <a:solidFill>
                <a:sysClr val="windowText" lastClr="000000"/>
              </a:solidFill>
              <a:latin typeface="+mn-lt"/>
              <a:ea typeface="+mn-ea"/>
              <a:cs typeface="+mn-ea"/>
              <a:sym typeface="+mn-lt"/>
            </a:endParaRPr>
          </a:p>
        </p:txBody>
      </p:sp>
      <p:sp>
        <p:nvSpPr>
          <p:cNvPr id="22" name="文本框 21"/>
          <p:cNvSpPr txBox="1"/>
          <p:nvPr/>
        </p:nvSpPr>
        <p:spPr>
          <a:xfrm>
            <a:off x="660400" y="2032635"/>
            <a:ext cx="3829050" cy="1476375"/>
          </a:xfrm>
          <a:prstGeom prst="rect">
            <a:avLst/>
          </a:prstGeom>
          <a:noFill/>
        </p:spPr>
        <p:txBody>
          <a:bodyPr wrap="square">
            <a:spAutoFit/>
          </a:bodyPr>
          <a:lstStyle/>
          <a:p>
            <a:pPr algn="just">
              <a:lnSpc>
                <a:spcPct val="150000"/>
              </a:lnSpc>
            </a:pPr>
            <a:r>
              <a:rPr lang="zh-CN" altLang="en-US" sz="2000" b="1" kern="100" dirty="0">
                <a:cs typeface="+mn-ea"/>
                <a:sym typeface="+mn-lt"/>
              </a:rPr>
              <a:t>简单的随机过采样（</a:t>
            </a:r>
            <a:r>
              <a:rPr lang="en-US" altLang="zh-CN" sz="2000" b="1" kern="100" dirty="0">
                <a:cs typeface="+mn-ea"/>
                <a:sym typeface="+mn-lt"/>
              </a:rPr>
              <a:t>ROS</a:t>
            </a:r>
            <a:r>
              <a:rPr lang="zh-CN" altLang="en-US" sz="2000" b="1" kern="100" dirty="0">
                <a:cs typeface="+mn-ea"/>
                <a:sym typeface="+mn-lt"/>
              </a:rPr>
              <a:t>）：</a:t>
            </a:r>
            <a:endParaRPr lang="zh-CN" altLang="en-US" sz="2000" b="1" kern="100" dirty="0">
              <a:cs typeface="+mn-ea"/>
              <a:sym typeface="+mn-lt"/>
            </a:endParaRPr>
          </a:p>
          <a:p>
            <a:pPr>
              <a:lnSpc>
                <a:spcPct val="150000"/>
              </a:lnSpc>
            </a:pPr>
            <a:r>
              <a:rPr lang="en-US" altLang="zh-CN" sz="2000" dirty="0">
                <a:cs typeface="+mn-ea"/>
                <a:sym typeface="+mn-lt"/>
              </a:rPr>
              <a:t>   </a:t>
            </a:r>
            <a:r>
              <a:rPr sz="2000" dirty="0">
                <a:cs typeface="+mn-ea"/>
                <a:sym typeface="+mn-lt"/>
              </a:rPr>
              <a:t>从少数类中反复生成</a:t>
            </a:r>
            <a:r>
              <a:rPr lang="zh-CN" sz="2000" dirty="0">
                <a:cs typeface="+mn-ea"/>
                <a:sym typeface="+mn-lt"/>
              </a:rPr>
              <a:t>新样本的</a:t>
            </a:r>
            <a:r>
              <a:rPr sz="2000" dirty="0">
                <a:cs typeface="+mn-ea"/>
                <a:sym typeface="+mn-lt"/>
              </a:rPr>
              <a:t>上下文图像</a:t>
            </a:r>
            <a:r>
              <a:rPr lang="zh-CN" sz="2000" dirty="0">
                <a:cs typeface="+mn-ea"/>
                <a:sym typeface="+mn-lt"/>
              </a:rPr>
              <a:t>是受限的</a:t>
            </a:r>
            <a:endParaRPr lang="zh-CN" sz="2000" dirty="0">
              <a:cs typeface="+mn-ea"/>
              <a:sym typeface="+mn-lt"/>
            </a:endParaRPr>
          </a:p>
        </p:txBody>
      </p:sp>
      <p:sp>
        <p:nvSpPr>
          <p:cNvPr id="2" name="右箭头 1"/>
          <p:cNvSpPr/>
          <p:nvPr/>
        </p:nvSpPr>
        <p:spPr>
          <a:xfrm>
            <a:off x="5206365" y="3152775"/>
            <a:ext cx="1998345" cy="909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2"/>
          <a:stretch>
            <a:fillRect/>
          </a:stretch>
        </p:blipFill>
        <p:spPr>
          <a:xfrm>
            <a:off x="7551420" y="887095"/>
            <a:ext cx="4262120" cy="5090160"/>
          </a:xfrm>
          <a:prstGeom prst="rect">
            <a:avLst/>
          </a:prstGeom>
        </p:spPr>
      </p:pic>
      <p:sp>
        <p:nvSpPr>
          <p:cNvPr id="6" name="文本框 5"/>
          <p:cNvSpPr txBox="1"/>
          <p:nvPr/>
        </p:nvSpPr>
        <p:spPr>
          <a:xfrm>
            <a:off x="594360" y="3648075"/>
            <a:ext cx="4772025" cy="1938020"/>
          </a:xfrm>
          <a:prstGeom prst="rect">
            <a:avLst/>
          </a:prstGeom>
          <a:noFill/>
        </p:spPr>
        <p:txBody>
          <a:bodyPr wrap="square">
            <a:spAutoFit/>
          </a:bodyPr>
          <a:p>
            <a:pPr algn="just">
              <a:lnSpc>
                <a:spcPct val="150000"/>
              </a:lnSpc>
            </a:pPr>
            <a:r>
              <a:rPr lang="zh-CN" altLang="en-US" sz="2000" b="1" kern="100" dirty="0">
                <a:cs typeface="+mn-ea"/>
                <a:sym typeface="+mn-lt"/>
              </a:rPr>
              <a:t>本文：</a:t>
            </a:r>
            <a:endParaRPr lang="zh-CN" altLang="en-US" sz="2000" b="1" kern="100" dirty="0">
              <a:cs typeface="+mn-ea"/>
              <a:sym typeface="+mn-lt"/>
            </a:endParaRPr>
          </a:p>
          <a:p>
            <a:pPr>
              <a:lnSpc>
                <a:spcPct val="150000"/>
              </a:lnSpc>
            </a:pPr>
            <a:r>
              <a:rPr lang="en-US" altLang="zh-CN" sz="2000" dirty="0">
                <a:cs typeface="+mn-ea"/>
                <a:sym typeface="+mn-lt"/>
              </a:rPr>
              <a:t>      </a:t>
            </a:r>
            <a:r>
              <a:rPr lang="zh-CN" sz="2000" dirty="0">
                <a:cs typeface="+mn-ea"/>
                <a:sym typeface="+mn-lt"/>
              </a:rPr>
              <a:t>对</a:t>
            </a:r>
            <a:r>
              <a:rPr sz="2000" dirty="0">
                <a:cs typeface="+mn-ea"/>
                <a:sym typeface="+mn-lt"/>
              </a:rPr>
              <a:t>不同大小的</a:t>
            </a:r>
            <a:r>
              <a:rPr lang="zh-CN" sz="2000" dirty="0">
                <a:cs typeface="+mn-ea"/>
                <a:sym typeface="+mn-lt"/>
              </a:rPr>
              <a:t>尾部</a:t>
            </a:r>
            <a:r>
              <a:rPr sz="2000" dirty="0">
                <a:cs typeface="+mn-ea"/>
                <a:sym typeface="+mn-lt"/>
              </a:rPr>
              <a:t>类图像进行过采样</a:t>
            </a:r>
            <a:r>
              <a:rPr lang="zh-CN" sz="2000" dirty="0">
                <a:cs typeface="+mn-ea"/>
                <a:sym typeface="+mn-lt"/>
              </a:rPr>
              <a:t>得到不同大小的</a:t>
            </a:r>
            <a:r>
              <a:rPr lang="en-US" altLang="zh-CN" sz="2000" dirty="0">
                <a:cs typeface="+mn-ea"/>
                <a:sym typeface="+mn-lt"/>
              </a:rPr>
              <a:t>patch</a:t>
            </a:r>
            <a:endParaRPr lang="en-US" altLang="zh-CN" sz="2000" dirty="0">
              <a:cs typeface="+mn-ea"/>
              <a:sym typeface="+mn-lt"/>
            </a:endParaRPr>
          </a:p>
          <a:p>
            <a:pPr>
              <a:lnSpc>
                <a:spcPct val="150000"/>
              </a:lnSpc>
            </a:pPr>
            <a:r>
              <a:rPr lang="en-US" altLang="zh-CN" sz="2000" dirty="0">
                <a:cs typeface="+mn-ea"/>
                <a:sym typeface="+mn-lt"/>
              </a:rPr>
              <a:t>    </a:t>
            </a:r>
            <a:r>
              <a:rPr lang="zh-CN" sz="2000" dirty="0">
                <a:cs typeface="+mn-ea"/>
                <a:sym typeface="+mn-lt"/>
              </a:rPr>
              <a:t>将</a:t>
            </a:r>
            <a:r>
              <a:rPr lang="en-US" altLang="zh-CN" sz="2000" dirty="0">
                <a:cs typeface="+mn-ea"/>
                <a:sym typeface="+mn-lt"/>
              </a:rPr>
              <a:t>patches</a:t>
            </a:r>
            <a:r>
              <a:rPr sz="2000" dirty="0">
                <a:cs typeface="+mn-ea"/>
                <a:sym typeface="+mn-lt"/>
              </a:rPr>
              <a:t>粘贴到头部类不同的背景</a:t>
            </a:r>
            <a:r>
              <a:rPr lang="zh-CN" sz="2000" dirty="0">
                <a:cs typeface="+mn-ea"/>
                <a:sym typeface="+mn-lt"/>
              </a:rPr>
              <a:t>中</a:t>
            </a:r>
            <a:endParaRPr lang="zh-CN" sz="2000" dirty="0">
              <a:cs typeface="+mn-ea"/>
              <a:sym typeface="+mn-lt"/>
            </a:endParaRPr>
          </a:p>
        </p:txBody>
      </p:sp>
      <p:sp>
        <p:nvSpPr>
          <p:cNvPr id="4" name="标题占位符 1"/>
          <p:cNvSpPr txBox="1"/>
          <p:nvPr>
            <p:custDataLst>
              <p:tags r:id="rId3"/>
            </p:custDataLst>
          </p:nvPr>
        </p:nvSpPr>
        <p:spPr>
          <a:xfrm>
            <a:off x="965200" y="5905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CMO</a:t>
            </a:r>
            <a:endParaRPr lang="en-US" altLang="zh-CN" sz="2600" b="1" dirty="0">
              <a:solidFill>
                <a:sysClr val="windowText" lastClr="000000"/>
              </a:solidFill>
              <a:latin typeface="+mn-lt"/>
              <a:ea typeface="+mn-ea"/>
              <a:cs typeface="+mn-ea"/>
              <a:sym typeface="+mn-lt"/>
            </a:endParaRPr>
          </a:p>
        </p:txBody>
      </p:sp>
      <p:sp>
        <p:nvSpPr>
          <p:cNvPr id="5" name="文本框 4"/>
          <p:cNvSpPr txBox="1"/>
          <p:nvPr/>
        </p:nvSpPr>
        <p:spPr>
          <a:xfrm>
            <a:off x="203835" y="6103620"/>
            <a:ext cx="11373485" cy="521970"/>
          </a:xfrm>
          <a:prstGeom prst="rect">
            <a:avLst/>
          </a:prstGeom>
          <a:noFill/>
        </p:spPr>
        <p:txBody>
          <a:bodyPr wrap="square" rtlCol="0" anchor="t">
            <a:spAutoFit/>
          </a:bodyPr>
          <a:p>
            <a:r>
              <a:rPr lang="zh-CN" altLang="en-US" sz="1400"/>
              <a:t>Seulki Park. “The majority can help the minority: Context-rich minority oversampling for long-tailed classification”.Proceedings of the IEEE/CVF Conference on Computer Vision and Pattern Recognition. 2022.</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965200" y="0"/>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OTmix</a:t>
            </a:r>
            <a:endParaRPr lang="en-US" altLang="zh-CN" sz="2600" b="1" dirty="0">
              <a:solidFill>
                <a:sysClr val="windowText" lastClr="000000"/>
              </a:solidFill>
              <a:latin typeface="+mn-lt"/>
              <a:ea typeface="+mn-ea"/>
              <a:cs typeface="+mn-ea"/>
              <a:sym typeface="+mn-lt"/>
            </a:endParaRPr>
          </a:p>
        </p:txBody>
      </p:sp>
      <p:sp>
        <p:nvSpPr>
          <p:cNvPr id="5" name="object 5"/>
          <p:cNvSpPr txBox="1"/>
          <p:nvPr>
            <p:custDataLst>
              <p:tags r:id="rId2"/>
            </p:custDataLst>
          </p:nvPr>
        </p:nvSpPr>
        <p:spPr>
          <a:xfrm>
            <a:off x="929005" y="1898650"/>
            <a:ext cx="9886315" cy="838200"/>
          </a:xfrm>
          <a:prstGeom prst="rect">
            <a:avLst/>
          </a:prstGeom>
        </p:spPr>
        <p:txBody>
          <a:bodyPr vert="horz" wrap="square" lIns="0" tIns="13335" rIns="0" bIns="0" rtlCol="0">
            <a:noAutofit/>
          </a:bodyPr>
          <a:p>
            <a:pPr marL="31115" indent="457200">
              <a:lnSpc>
                <a:spcPct val="130000"/>
              </a:lnSpc>
              <a:spcBef>
                <a:spcPts val="105"/>
              </a:spcBef>
            </a:pPr>
            <a:r>
              <a:rPr dirty="0">
                <a:latin typeface="Times New Roman" panose="02020603050405020304"/>
                <a:cs typeface="Times New Roman" panose="02020603050405020304"/>
              </a:rPr>
              <a:t>一种有效的解决方法是使用基于</a:t>
            </a:r>
            <a:r>
              <a:rPr b="1" dirty="0">
                <a:latin typeface="Times New Roman" panose="02020603050405020304"/>
                <a:cs typeface="Times New Roman" panose="02020603050405020304"/>
              </a:rPr>
              <a:t>混合</a:t>
            </a:r>
            <a:r>
              <a:rPr dirty="0">
                <a:latin typeface="Times New Roman" panose="02020603050405020304"/>
                <a:cs typeface="Times New Roman" panose="02020603050405020304"/>
              </a:rPr>
              <a:t>的方法生成合成样本，以</a:t>
            </a:r>
            <a:r>
              <a:rPr b="1" dirty="0">
                <a:latin typeface="Times New Roman" panose="02020603050405020304"/>
                <a:cs typeface="Times New Roman" panose="02020603050405020304"/>
              </a:rPr>
              <a:t>随机</a:t>
            </a:r>
            <a:r>
              <a:rPr dirty="0">
                <a:latin typeface="Times New Roman" panose="02020603050405020304"/>
                <a:cs typeface="Times New Roman" panose="02020603050405020304"/>
              </a:rPr>
              <a:t>方式增强少数类的存在。但是不能保证生成的所有图像都是真实合理的。</a:t>
            </a:r>
            <a:endParaRPr dirty="0">
              <a:latin typeface="Times New Roman" panose="02020603050405020304"/>
              <a:cs typeface="Times New Roman" panose="02020603050405020304"/>
            </a:endParaRPr>
          </a:p>
        </p:txBody>
      </p:sp>
      <p:pic>
        <p:nvPicPr>
          <p:cNvPr id="4" name="图片 3"/>
          <p:cNvPicPr>
            <a:picLocks noChangeAspect="1"/>
          </p:cNvPicPr>
          <p:nvPr>
            <p:custDataLst>
              <p:tags r:id="rId3"/>
            </p:custDataLst>
          </p:nvPr>
        </p:nvPicPr>
        <p:blipFill>
          <a:blip r:embed="rId4"/>
          <a:stretch>
            <a:fillRect/>
          </a:stretch>
        </p:blipFill>
        <p:spPr>
          <a:xfrm>
            <a:off x="452120" y="2948305"/>
            <a:ext cx="11170920" cy="3308350"/>
          </a:xfrm>
          <a:prstGeom prst="rect">
            <a:avLst/>
          </a:prstGeom>
        </p:spPr>
      </p:pic>
      <p:sp>
        <p:nvSpPr>
          <p:cNvPr id="2" name="文本框 1"/>
          <p:cNvSpPr txBox="1"/>
          <p:nvPr/>
        </p:nvSpPr>
        <p:spPr>
          <a:xfrm>
            <a:off x="594360" y="893445"/>
            <a:ext cx="11536045" cy="1136650"/>
          </a:xfrm>
          <a:prstGeom prst="rect">
            <a:avLst/>
          </a:prstGeom>
          <a:noFill/>
        </p:spPr>
        <p:txBody>
          <a:bodyPr wrap="square" rtlCol="0" anchor="t">
            <a:noAutofit/>
          </a:bodyPr>
          <a:p>
            <a:r>
              <a:rPr lang="zh-CN" altLang="en-US" sz="2400"/>
              <a:t>Enhancing Minority Classes by Mixing: </a:t>
            </a:r>
            <a:endParaRPr lang="zh-CN" altLang="en-US" sz="2400"/>
          </a:p>
          <a:p>
            <a:r>
              <a:rPr lang="zh-CN" altLang="en-US" sz="2400"/>
              <a:t>An</a:t>
            </a:r>
            <a:r>
              <a:rPr lang="en-US" altLang="zh-CN" sz="2400"/>
              <a:t> </a:t>
            </a:r>
            <a:r>
              <a:rPr lang="zh-CN" altLang="en-US" sz="2400"/>
              <a:t>Adaptative Optimal Transport Approach for</a:t>
            </a:r>
            <a:r>
              <a:rPr lang="en-US" altLang="zh-CN" sz="2400"/>
              <a:t> </a:t>
            </a:r>
            <a:r>
              <a:rPr lang="zh-CN" altLang="en-US" sz="2400"/>
              <a:t>Long-tailed Classification</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965200" y="0"/>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OTmix</a:t>
            </a:r>
            <a:endParaRPr lang="en-US" altLang="zh-CN" sz="2600" b="1" dirty="0">
              <a:solidFill>
                <a:sysClr val="windowText" lastClr="000000"/>
              </a:solidFill>
              <a:latin typeface="+mn-lt"/>
              <a:ea typeface="+mn-ea"/>
              <a:cs typeface="+mn-ea"/>
              <a:sym typeface="+mn-lt"/>
            </a:endParaRPr>
          </a:p>
        </p:txBody>
      </p:sp>
      <p:sp>
        <p:nvSpPr>
          <p:cNvPr id="2" name="文本框 1"/>
          <p:cNvSpPr txBox="1"/>
          <p:nvPr/>
        </p:nvSpPr>
        <p:spPr>
          <a:xfrm>
            <a:off x="660400" y="1009650"/>
            <a:ext cx="11536045" cy="1136650"/>
          </a:xfrm>
          <a:prstGeom prst="rect">
            <a:avLst/>
          </a:prstGeom>
          <a:noFill/>
        </p:spPr>
        <p:txBody>
          <a:bodyPr wrap="square" rtlCol="0" anchor="t">
            <a:noAutofit/>
          </a:bodyPr>
          <a:p>
            <a:r>
              <a:rPr lang="en-US" altLang="zh-CN" sz="2400"/>
              <a:t>OT</a:t>
            </a:r>
            <a:r>
              <a:rPr lang="zh-CN" altLang="en-US" sz="2400"/>
              <a:t>传输：</a:t>
            </a:r>
            <a:endParaRPr lang="zh-CN" altLang="en-US" sz="2400"/>
          </a:p>
        </p:txBody>
      </p:sp>
      <p:sp>
        <p:nvSpPr>
          <p:cNvPr id="3" name="文本框 2"/>
          <p:cNvSpPr txBox="1"/>
          <p:nvPr/>
        </p:nvSpPr>
        <p:spPr>
          <a:xfrm>
            <a:off x="1278890" y="1631950"/>
            <a:ext cx="9347200" cy="4408805"/>
          </a:xfrm>
          <a:prstGeom prst="rect">
            <a:avLst/>
          </a:prstGeom>
          <a:noFill/>
        </p:spPr>
        <p:txBody>
          <a:bodyPr wrap="square" rtlCol="0" anchor="t">
            <a:spAutoFit/>
          </a:bodyPr>
          <a:p>
            <a:pPr marL="285750" indent="-285750">
              <a:lnSpc>
                <a:spcPct val="120000"/>
              </a:lnSpc>
              <a:buFont typeface="Wingdings" panose="05000000000000000000" charset="0"/>
              <a:buChar char="Ø"/>
            </a:pPr>
            <a:r>
              <a:rPr lang="zh-CN" altLang="en-US"/>
              <a:t> 最优传输理论（OT）:</a:t>
            </a:r>
            <a:endParaRPr lang="zh-CN" altLang="en-US"/>
          </a:p>
          <a:p>
            <a:pPr marL="742950" lvl="1" indent="-285750">
              <a:lnSpc>
                <a:spcPct val="120000"/>
              </a:lnSpc>
              <a:buFont typeface="Arial" panose="020B0604020202020204" pitchFamily="34" charset="0"/>
              <a:buChar char="•"/>
            </a:pPr>
            <a:r>
              <a:rPr lang="zh-CN" altLang="en-US"/>
              <a:t>OT基于最小化在一个分布到另一个分布的转移成本。</a:t>
            </a:r>
            <a:endParaRPr lang="zh-CN" altLang="en-US"/>
          </a:p>
          <a:p>
            <a:pPr marL="742950" lvl="1" indent="-285750">
              <a:lnSpc>
                <a:spcPct val="120000"/>
              </a:lnSpc>
              <a:buFont typeface="Arial" panose="020B0604020202020204" pitchFamily="34" charset="0"/>
              <a:buChar char="•"/>
            </a:pPr>
            <a:r>
              <a:rPr lang="zh-CN" altLang="en-US"/>
              <a:t>它考虑了分布中样本之间的地理位置，寻找成本最低的方式来“转移”一个分布至另一个。</a:t>
            </a:r>
            <a:endParaRPr lang="zh-CN" altLang="en-US"/>
          </a:p>
          <a:p>
            <a:pPr marL="742950" lvl="1" indent="-285750">
              <a:lnSpc>
                <a:spcPct val="120000"/>
              </a:lnSpc>
              <a:buFont typeface="Arial" panose="020B0604020202020204" pitchFamily="34" charset="0"/>
              <a:buChar char="•"/>
            </a:pPr>
            <a:endParaRPr lang="zh-CN" altLang="en-US"/>
          </a:p>
          <a:p>
            <a:pPr marL="285750" indent="-285750">
              <a:lnSpc>
                <a:spcPct val="120000"/>
              </a:lnSpc>
              <a:buFont typeface="Wingdings" panose="05000000000000000000" charset="0"/>
              <a:buChar char="Ø"/>
            </a:pPr>
            <a:r>
              <a:rPr lang="zh-CN" altLang="en-US"/>
              <a:t>推土机距离（EMD）:</a:t>
            </a:r>
            <a:endParaRPr lang="zh-CN" altLang="en-US"/>
          </a:p>
          <a:p>
            <a:pPr marL="742950" lvl="1" indent="-285750">
              <a:lnSpc>
                <a:spcPct val="120000"/>
              </a:lnSpc>
              <a:buFont typeface="Arial" panose="020B0604020202020204" pitchFamily="34" charset="0"/>
              <a:buChar char="•"/>
            </a:pPr>
            <a:r>
              <a:rPr lang="zh-CN" altLang="en-US"/>
              <a:t>EMD是OT理论的一个特例，适用于衡量具有相同质量的两个分布之间的距离。</a:t>
            </a:r>
            <a:endParaRPr lang="zh-CN" altLang="en-US"/>
          </a:p>
          <a:p>
            <a:pPr marL="742950" lvl="1" indent="-285750">
              <a:lnSpc>
                <a:spcPct val="120000"/>
              </a:lnSpc>
              <a:buFont typeface="Arial" panose="020B0604020202020204" pitchFamily="34" charset="0"/>
              <a:buChar char="•"/>
            </a:pPr>
            <a:r>
              <a:rPr lang="zh-CN" altLang="en-US"/>
              <a:t>它被想象为将一堆土从一个分布形状转移到另一个分布形状所需的最小工作量。</a:t>
            </a:r>
            <a:br>
              <a:rPr lang="zh-CN" altLang="en-US"/>
            </a:br>
            <a:endParaRPr lang="zh-CN" altLang="en-US"/>
          </a:p>
          <a:p>
            <a:pPr marL="285750" indent="-285750">
              <a:lnSpc>
                <a:spcPct val="120000"/>
              </a:lnSpc>
              <a:buFont typeface="Wingdings" panose="05000000000000000000" charset="0"/>
              <a:buChar char="Ø"/>
            </a:pPr>
            <a:r>
              <a:rPr lang="zh-CN" altLang="en-US"/>
              <a:t>KL散度:</a:t>
            </a:r>
            <a:endParaRPr lang="zh-CN" altLang="en-US"/>
          </a:p>
          <a:p>
            <a:pPr marL="742950" lvl="1" indent="-285750">
              <a:lnSpc>
                <a:spcPct val="120000"/>
              </a:lnSpc>
              <a:buFont typeface="Arial" panose="020B0604020202020204" pitchFamily="34" charset="0"/>
              <a:buChar char="•"/>
            </a:pPr>
            <a:r>
              <a:rPr lang="zh-CN" altLang="en-US"/>
              <a:t>KL散度是衡量两个概率分布差异的非对称度量。</a:t>
            </a:r>
            <a:endParaRPr lang="zh-CN" altLang="en-US"/>
          </a:p>
          <a:p>
            <a:pPr marL="742950" lvl="1" indent="-285750">
              <a:lnSpc>
                <a:spcPct val="120000"/>
              </a:lnSpc>
              <a:buFont typeface="Arial" panose="020B0604020202020204" pitchFamily="34" charset="0"/>
              <a:buChar char="•"/>
            </a:pPr>
            <a:r>
              <a:rPr lang="zh-CN" altLang="en-US"/>
              <a:t> 它表示从一个分布到另一个分布的信息损失，但不满足距离的三角不等式。</a:t>
            </a:r>
            <a:endParaRPr lang="zh-CN" altLang="en-US"/>
          </a:p>
          <a:p>
            <a:pPr marL="742950" lvl="1" indent="-285750">
              <a:lnSpc>
                <a:spcPct val="120000"/>
              </a:lnSpc>
              <a:buFont typeface="Arial" panose="020B0604020202020204" pitchFamily="34" charset="0"/>
              <a:buChar cha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192"/>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Methodology</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 name="object 5"/>
          <p:cNvGrpSpPr/>
          <p:nvPr/>
        </p:nvGrpSpPr>
        <p:grpSpPr>
          <a:xfrm>
            <a:off x="762952" y="1357947"/>
            <a:ext cx="10690860" cy="4398010"/>
            <a:chOff x="667702" y="1627822"/>
            <a:chExt cx="10690860" cy="4398010"/>
          </a:xfrm>
        </p:grpSpPr>
        <p:pic>
          <p:nvPicPr>
            <p:cNvPr id="6" name="object 6"/>
            <p:cNvPicPr/>
            <p:nvPr>
              <p:custDataLst>
                <p:tags r:id="rId2"/>
              </p:custDataLst>
            </p:nvPr>
          </p:nvPicPr>
          <p:blipFill>
            <a:blip r:embed="rId3" cstate="print"/>
            <a:stretch>
              <a:fillRect/>
            </a:stretch>
          </p:blipFill>
          <p:spPr>
            <a:xfrm>
              <a:off x="833628" y="1748069"/>
              <a:ext cx="10524744" cy="4174194"/>
            </a:xfrm>
            <a:prstGeom prst="rect">
              <a:avLst/>
            </a:prstGeom>
          </p:spPr>
        </p:pic>
        <p:sp>
          <p:nvSpPr>
            <p:cNvPr id="7" name="object 7"/>
            <p:cNvSpPr/>
            <p:nvPr>
              <p:custDataLst>
                <p:tags r:id="rId4"/>
              </p:custDataLst>
            </p:nvPr>
          </p:nvSpPr>
          <p:spPr>
            <a:xfrm>
              <a:off x="681990" y="1642110"/>
              <a:ext cx="3276600" cy="4369435"/>
            </a:xfrm>
            <a:custGeom>
              <a:avLst/>
              <a:gdLst/>
              <a:ahLst/>
              <a:cxnLst/>
              <a:rect l="l" t="t" r="r" b="b"/>
              <a:pathLst>
                <a:path w="3276600" h="4369435">
                  <a:moveTo>
                    <a:pt x="0" y="546100"/>
                  </a:moveTo>
                  <a:lnTo>
                    <a:pt x="2004" y="498977"/>
                  </a:lnTo>
                  <a:lnTo>
                    <a:pt x="7908" y="452968"/>
                  </a:lnTo>
                  <a:lnTo>
                    <a:pt x="17549" y="408236"/>
                  </a:lnTo>
                  <a:lnTo>
                    <a:pt x="30761" y="364946"/>
                  </a:lnTo>
                  <a:lnTo>
                    <a:pt x="47381" y="323262"/>
                  </a:lnTo>
                  <a:lnTo>
                    <a:pt x="67245" y="283346"/>
                  </a:lnTo>
                  <a:lnTo>
                    <a:pt x="90190" y="245364"/>
                  </a:lnTo>
                  <a:lnTo>
                    <a:pt x="116051" y="209478"/>
                  </a:lnTo>
                  <a:lnTo>
                    <a:pt x="144664" y="175853"/>
                  </a:lnTo>
                  <a:lnTo>
                    <a:pt x="175865" y="144653"/>
                  </a:lnTo>
                  <a:lnTo>
                    <a:pt x="209491" y="116042"/>
                  </a:lnTo>
                  <a:lnTo>
                    <a:pt x="245378" y="90183"/>
                  </a:lnTo>
                  <a:lnTo>
                    <a:pt x="283361" y="67240"/>
                  </a:lnTo>
                  <a:lnTo>
                    <a:pt x="323278" y="47377"/>
                  </a:lnTo>
                  <a:lnTo>
                    <a:pt x="364963" y="30758"/>
                  </a:lnTo>
                  <a:lnTo>
                    <a:pt x="408252" y="17547"/>
                  </a:lnTo>
                  <a:lnTo>
                    <a:pt x="452983" y="7908"/>
                  </a:lnTo>
                  <a:lnTo>
                    <a:pt x="498991" y="2004"/>
                  </a:lnTo>
                  <a:lnTo>
                    <a:pt x="546112" y="0"/>
                  </a:lnTo>
                  <a:lnTo>
                    <a:pt x="2730500" y="0"/>
                  </a:lnTo>
                  <a:lnTo>
                    <a:pt x="2777622" y="2004"/>
                  </a:lnTo>
                  <a:lnTo>
                    <a:pt x="2823631" y="7908"/>
                  </a:lnTo>
                  <a:lnTo>
                    <a:pt x="2868363" y="17547"/>
                  </a:lnTo>
                  <a:lnTo>
                    <a:pt x="2911653" y="30758"/>
                  </a:lnTo>
                  <a:lnTo>
                    <a:pt x="2953337" y="47377"/>
                  </a:lnTo>
                  <a:lnTo>
                    <a:pt x="2993253" y="67240"/>
                  </a:lnTo>
                  <a:lnTo>
                    <a:pt x="3031235" y="90183"/>
                  </a:lnTo>
                  <a:lnTo>
                    <a:pt x="3067121" y="116042"/>
                  </a:lnTo>
                  <a:lnTo>
                    <a:pt x="3100746" y="144653"/>
                  </a:lnTo>
                  <a:lnTo>
                    <a:pt x="3131946" y="175853"/>
                  </a:lnTo>
                  <a:lnTo>
                    <a:pt x="3160557" y="209478"/>
                  </a:lnTo>
                  <a:lnTo>
                    <a:pt x="3186416" y="245364"/>
                  </a:lnTo>
                  <a:lnTo>
                    <a:pt x="3209359" y="283346"/>
                  </a:lnTo>
                  <a:lnTo>
                    <a:pt x="3229222" y="323262"/>
                  </a:lnTo>
                  <a:lnTo>
                    <a:pt x="3245841" y="364946"/>
                  </a:lnTo>
                  <a:lnTo>
                    <a:pt x="3259052" y="408236"/>
                  </a:lnTo>
                  <a:lnTo>
                    <a:pt x="3268691" y="452968"/>
                  </a:lnTo>
                  <a:lnTo>
                    <a:pt x="3274595" y="498977"/>
                  </a:lnTo>
                  <a:lnTo>
                    <a:pt x="3276600" y="546100"/>
                  </a:lnTo>
                  <a:lnTo>
                    <a:pt x="3276600" y="3823207"/>
                  </a:lnTo>
                  <a:lnTo>
                    <a:pt x="3274595" y="3870327"/>
                  </a:lnTo>
                  <a:lnTo>
                    <a:pt x="3268691" y="3916333"/>
                  </a:lnTo>
                  <a:lnTo>
                    <a:pt x="3259052" y="3961062"/>
                  </a:lnTo>
                  <a:lnTo>
                    <a:pt x="3245841" y="4004351"/>
                  </a:lnTo>
                  <a:lnTo>
                    <a:pt x="3229222" y="4046034"/>
                  </a:lnTo>
                  <a:lnTo>
                    <a:pt x="3209359" y="4085950"/>
                  </a:lnTo>
                  <a:lnTo>
                    <a:pt x="3186416" y="4123932"/>
                  </a:lnTo>
                  <a:lnTo>
                    <a:pt x="3160557" y="4159818"/>
                  </a:lnTo>
                  <a:lnTo>
                    <a:pt x="3131946" y="4193444"/>
                  </a:lnTo>
                  <a:lnTo>
                    <a:pt x="3100746" y="4224645"/>
                  </a:lnTo>
                  <a:lnTo>
                    <a:pt x="3067121" y="4253257"/>
                  </a:lnTo>
                  <a:lnTo>
                    <a:pt x="3031235" y="4279118"/>
                  </a:lnTo>
                  <a:lnTo>
                    <a:pt x="2993253" y="4302062"/>
                  </a:lnTo>
                  <a:lnTo>
                    <a:pt x="2953337" y="4321926"/>
                  </a:lnTo>
                  <a:lnTo>
                    <a:pt x="2911653" y="4338546"/>
                  </a:lnTo>
                  <a:lnTo>
                    <a:pt x="2868363" y="4351758"/>
                  </a:lnTo>
                  <a:lnTo>
                    <a:pt x="2823631" y="4361399"/>
                  </a:lnTo>
                  <a:lnTo>
                    <a:pt x="2777622" y="4367303"/>
                  </a:lnTo>
                  <a:lnTo>
                    <a:pt x="2730500" y="4369308"/>
                  </a:lnTo>
                  <a:lnTo>
                    <a:pt x="546112" y="4369308"/>
                  </a:lnTo>
                  <a:lnTo>
                    <a:pt x="498991" y="4367303"/>
                  </a:lnTo>
                  <a:lnTo>
                    <a:pt x="452983" y="4361399"/>
                  </a:lnTo>
                  <a:lnTo>
                    <a:pt x="408252" y="4351758"/>
                  </a:lnTo>
                  <a:lnTo>
                    <a:pt x="364963" y="4338546"/>
                  </a:lnTo>
                  <a:lnTo>
                    <a:pt x="323278" y="4321926"/>
                  </a:lnTo>
                  <a:lnTo>
                    <a:pt x="283361" y="4302062"/>
                  </a:lnTo>
                  <a:lnTo>
                    <a:pt x="245378" y="4279118"/>
                  </a:lnTo>
                  <a:lnTo>
                    <a:pt x="209491" y="4253257"/>
                  </a:lnTo>
                  <a:lnTo>
                    <a:pt x="175865" y="4224645"/>
                  </a:lnTo>
                  <a:lnTo>
                    <a:pt x="144664" y="4193444"/>
                  </a:lnTo>
                  <a:lnTo>
                    <a:pt x="116051" y="4159818"/>
                  </a:lnTo>
                  <a:lnTo>
                    <a:pt x="90190" y="4123932"/>
                  </a:lnTo>
                  <a:lnTo>
                    <a:pt x="67245" y="4085950"/>
                  </a:lnTo>
                  <a:lnTo>
                    <a:pt x="47381" y="4046034"/>
                  </a:lnTo>
                  <a:lnTo>
                    <a:pt x="30761" y="4004351"/>
                  </a:lnTo>
                  <a:lnTo>
                    <a:pt x="17549" y="3961062"/>
                  </a:lnTo>
                  <a:lnTo>
                    <a:pt x="7908" y="3916333"/>
                  </a:lnTo>
                  <a:lnTo>
                    <a:pt x="2004" y="3870327"/>
                  </a:lnTo>
                  <a:lnTo>
                    <a:pt x="0" y="3823207"/>
                  </a:lnTo>
                  <a:lnTo>
                    <a:pt x="0" y="546100"/>
                  </a:lnTo>
                  <a:close/>
                </a:path>
              </a:pathLst>
            </a:custGeom>
            <a:ln w="28575">
              <a:solidFill>
                <a:srgbClr val="FF0000"/>
              </a:solidFill>
            </a:ln>
          </p:spPr>
          <p:txBody>
            <a:bodyPr wrap="square" lIns="0" tIns="0" rIns="0" bIns="0" rtlCol="0"/>
            <a:p/>
          </p:txBody>
        </p:sp>
      </p:grpSp>
      <p:sp>
        <p:nvSpPr>
          <p:cNvPr id="8" name="object 8"/>
          <p:cNvSpPr txBox="1"/>
          <p:nvPr>
            <p:custDataLst>
              <p:tags r:id="rId5"/>
            </p:custDataLst>
          </p:nvPr>
        </p:nvSpPr>
        <p:spPr>
          <a:xfrm>
            <a:off x="1380109" y="925575"/>
            <a:ext cx="1452880" cy="330835"/>
          </a:xfrm>
          <a:prstGeom prst="rect">
            <a:avLst/>
          </a:prstGeom>
        </p:spPr>
        <p:txBody>
          <a:bodyPr vert="horz" wrap="square" lIns="0" tIns="13335" rIns="0" bIns="0" rtlCol="0">
            <a:spAutoFit/>
          </a:bodyPr>
          <a:p>
            <a:pPr marL="12700">
              <a:lnSpc>
                <a:spcPct val="100000"/>
              </a:lnSpc>
              <a:spcBef>
                <a:spcPts val="105"/>
              </a:spcBef>
            </a:pPr>
            <a:r>
              <a:rPr sz="2000" b="1" dirty="0">
                <a:latin typeface="Times New Roman" panose="02020603050405020304"/>
                <a:cs typeface="Times New Roman" panose="02020603050405020304"/>
              </a:rPr>
              <a:t>Distribut</a:t>
            </a:r>
            <a:r>
              <a:rPr sz="2000" b="1" dirty="0">
                <a:latin typeface="Times New Roman" panose="02020603050405020304"/>
                <a:cs typeface="Times New Roman" panose="02020603050405020304"/>
              </a:rPr>
              <a:t>i</a:t>
            </a:r>
            <a:r>
              <a:rPr sz="2000" b="1" spc="-15" dirty="0">
                <a:latin typeface="Times New Roman" panose="02020603050405020304"/>
                <a:cs typeface="Times New Roman" panose="02020603050405020304"/>
              </a:rPr>
              <a:t>o</a:t>
            </a:r>
            <a:r>
              <a:rPr sz="2000" b="1" dirty="0">
                <a:latin typeface="Times New Roman" panose="02020603050405020304"/>
                <a:cs typeface="Times New Roman" panose="02020603050405020304"/>
              </a:rPr>
              <a:t>ns</a:t>
            </a:r>
            <a:endParaRPr sz="2000">
              <a:latin typeface="Times New Roman" panose="02020603050405020304"/>
              <a:cs typeface="Times New Roman" panose="02020603050405020304"/>
            </a:endParaRPr>
          </a:p>
        </p:txBody>
      </p:sp>
      <p:sp>
        <p:nvSpPr>
          <p:cNvPr id="3" name="文本框 2"/>
          <p:cNvSpPr txBox="1"/>
          <p:nvPr/>
        </p:nvSpPr>
        <p:spPr>
          <a:xfrm>
            <a:off x="2899410" y="5971540"/>
            <a:ext cx="7593330" cy="368300"/>
          </a:xfrm>
          <a:prstGeom prst="rect">
            <a:avLst/>
          </a:prstGeom>
          <a:noFill/>
        </p:spPr>
        <p:txBody>
          <a:bodyPr wrap="square" rtlCol="0" anchor="t">
            <a:spAutoFit/>
          </a:bodyPr>
          <a:p>
            <a:r>
              <a:rPr lang="zh-CN" altLang="en-US"/>
              <a:t>Figure 2: Adaptive image-mixing method with optimal transport.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commondata" val="eyJoZGlkIjoiZmYzYzZlODlkMTIyMmIxZDc3OWRlOGViMzc2ZWI4ZTU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3437</Words>
  <Application>WPS 演示</Application>
  <PresentationFormat>宽屏</PresentationFormat>
  <Paragraphs>304</Paragraphs>
  <Slides>21</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Wingdings</vt:lpstr>
      <vt:lpstr>Calibri</vt:lpstr>
      <vt:lpstr>等线</vt:lpstr>
      <vt:lpstr>Times New Roman</vt:lpstr>
      <vt:lpstr>微软雅黑</vt:lpstr>
      <vt:lpstr>Gill Sans MT</vt:lpstr>
      <vt:lpstr>Times New Roman</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The game is on</cp:lastModifiedBy>
  <cp:revision>166</cp:revision>
  <dcterms:created xsi:type="dcterms:W3CDTF">2019-06-19T02:08:00Z</dcterms:created>
  <dcterms:modified xsi:type="dcterms:W3CDTF">2023-11-23T12:49:40Z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269DCA16AEB44B2EBD5E08DFBB589424_11</vt:lpwstr>
  </property>
</Properties>
</file>